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oboto"/>
      <p:regular r:id="rId26"/>
      <p:bold r:id="rId27"/>
      <p:italic r:id="rId28"/>
      <p:boldItalic r:id="rId29"/>
    </p:embeddedFont>
    <p:embeddedFont>
      <p:font typeface="Pacifico"/>
      <p:regular r:id="rId30"/>
    </p:embeddedFont>
    <p:embeddedFont>
      <p:font typeface="Happy Monkey"/>
      <p:regular r:id="rId31"/>
    </p:embeddedFont>
    <p:embeddedFont>
      <p:font typeface="Merriweather"/>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regular.fntdata"/><Relationship Id="rId25" Type="http://schemas.openxmlformats.org/officeDocument/2006/relationships/slide" Target="slides/slide20.xml"/><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HappyMonkey-regular.fntdata"/><Relationship Id="rId30" Type="http://schemas.openxmlformats.org/officeDocument/2006/relationships/font" Target="fonts/Pacifico-regular.fntdata"/><Relationship Id="rId11" Type="http://schemas.openxmlformats.org/officeDocument/2006/relationships/slide" Target="slides/slide6.xml"/><Relationship Id="rId33" Type="http://schemas.openxmlformats.org/officeDocument/2006/relationships/font" Target="fonts/Merriweather-bold.fntdata"/><Relationship Id="rId10" Type="http://schemas.openxmlformats.org/officeDocument/2006/relationships/slide" Target="slides/slide5.xml"/><Relationship Id="rId32" Type="http://schemas.openxmlformats.org/officeDocument/2006/relationships/font" Target="fonts/Merriweather-regular.fntdata"/><Relationship Id="rId13" Type="http://schemas.openxmlformats.org/officeDocument/2006/relationships/slide" Target="slides/slide8.xml"/><Relationship Id="rId35" Type="http://schemas.openxmlformats.org/officeDocument/2006/relationships/font" Target="fonts/Merriweather-boldItalic.fntdata"/><Relationship Id="rId12" Type="http://schemas.openxmlformats.org/officeDocument/2006/relationships/slide" Target="slides/slide7.xml"/><Relationship Id="rId34" Type="http://schemas.openxmlformats.org/officeDocument/2006/relationships/font" Target="fonts/Merriweather-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618834941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618834941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e68bc9fb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e68bc9fb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022686b2f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022686b2f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618834941a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618834941a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022686b2f_1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022686b2f_1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8022686b2f_1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8022686b2f_1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8022686b2f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8022686b2f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8022686b2f_1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8022686b2f_1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8022686b2f_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8022686b2f_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8f6144529f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8f6144529f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8022686b2f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8022686b2f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8022686b2f_1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8022686b2f_1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618834941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618834941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618834941a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618834941a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47c4ecd47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47c4ecd47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022686b2f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022686b2f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618834941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618834941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618834941a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618834941a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618834941a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618834941a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vimeo.com/763511733/d7c55355ec?mc_cid=4861e3cb0a&amp;mc_eid=ce6c5c6ac2" TargetMode="Externa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www.timberlakeathletics.com" TargetMode="External"/><Relationship Id="rId4" Type="http://schemas.openxmlformats.org/officeDocument/2006/relationships/hyperlink" Target="https://www.facebook.com/officialtimberlakehighschool" TargetMode="External"/><Relationship Id="rId5" Type="http://schemas.openxmlformats.org/officeDocument/2006/relationships/hyperlink" Target="https://docs.google.com/document/d/1Ll3nV2ejvCyERlchGeCao_keN6oDuvLGKupIzBPzPdQ/edit" TargetMode="External"/><Relationship Id="rId6"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timberlakeathletics.com" TargetMode="External"/><Relationship Id="rId4" Type="http://schemas.openxmlformats.org/officeDocument/2006/relationships/hyperlink" Target="https://docs.google.com/document/d/1Ix9tnZesjwGDzsd9Ae8LEFLVVaxjhRbr/edit" TargetMode="External"/><Relationship Id="rId5"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mailto:ryne.eberlin@lakeland272.org" TargetMode="External"/><Relationship Id="rId4" Type="http://schemas.openxmlformats.org/officeDocument/2006/relationships/hyperlink" Target="mailto:joshua.hegstad@lakeland272.org" TargetMode="External"/><Relationship Id="rId9" Type="http://schemas.openxmlformats.org/officeDocument/2006/relationships/hyperlink" Target="mailto:mmiller@lakeland272.org" TargetMode="External"/><Relationship Id="rId5" Type="http://schemas.openxmlformats.org/officeDocument/2006/relationships/hyperlink" Target="mailto:cwalton@lakeland272.org" TargetMode="External"/><Relationship Id="rId6" Type="http://schemas.openxmlformats.org/officeDocument/2006/relationships/hyperlink" Target="mailto:bkluss@lakeland272.org" TargetMode="External"/><Relationship Id="rId7" Type="http://schemas.openxmlformats.org/officeDocument/2006/relationships/hyperlink" Target="mailto:bryce.johnson@lakeland272.org" TargetMode="External"/><Relationship Id="rId8" Type="http://schemas.openxmlformats.org/officeDocument/2006/relationships/hyperlink" Target="mailto:casi.luppinaci@lakeland272.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timberlakeathletics.com/" TargetMode="External"/><Relationship Id="rId4" Type="http://schemas.openxmlformats.org/officeDocument/2006/relationships/hyperlink" Target="https://studentcentral.bigteams.com/?keyword=/user/signin&amp;schoolID=0" TargetMode="External"/><Relationship Id="rId5" Type="http://schemas.openxmlformats.org/officeDocument/2006/relationships/hyperlink" Target="https://studentcentral.bigteams.com/index.php?keyword=/user/signup&amp;schoolID=43137" TargetMode="External"/><Relationship Id="rId6"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a:solidFill>
            <a:schemeClr val="lt1"/>
          </a:solidFill>
        </p:spPr>
        <p:txBody>
          <a:bodyPr anchorCtr="0" anchor="t" bIns="91425" lIns="91425" spcFirstLastPara="1" rIns="91425" wrap="square" tIns="91425">
            <a:noAutofit/>
          </a:bodyPr>
          <a:lstStyle/>
          <a:p>
            <a:pPr indent="0" lvl="0" marL="0" rtl="0" algn="l">
              <a:spcBef>
                <a:spcPts val="0"/>
              </a:spcBef>
              <a:spcAft>
                <a:spcPts val="0"/>
              </a:spcAft>
              <a:buNone/>
            </a:pPr>
            <a:r>
              <a:rPr lang="en" sz="4700">
                <a:latin typeface="Comic Sans MS"/>
                <a:ea typeface="Comic Sans MS"/>
                <a:cs typeface="Comic Sans MS"/>
                <a:sym typeface="Comic Sans MS"/>
              </a:rPr>
              <a:t>Sports Night at Timberlake</a:t>
            </a:r>
            <a:endParaRPr sz="4700">
              <a:latin typeface="Comic Sans MS"/>
              <a:ea typeface="Comic Sans MS"/>
              <a:cs typeface="Comic Sans MS"/>
              <a:sym typeface="Comic Sans MS"/>
            </a:endParaRPr>
          </a:p>
        </p:txBody>
      </p:sp>
      <p:sp>
        <p:nvSpPr>
          <p:cNvPr id="65" name="Google Shape;65;p13"/>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700">
                <a:latin typeface="Impact"/>
                <a:ea typeface="Impact"/>
                <a:cs typeface="Impact"/>
                <a:sym typeface="Impact"/>
              </a:rPr>
              <a:t>Go Tigers!</a:t>
            </a:r>
            <a:endParaRPr sz="4000">
              <a:latin typeface="Impact"/>
              <a:ea typeface="Impact"/>
              <a:cs typeface="Impact"/>
              <a:sym typeface="Impact"/>
            </a:endParaRPr>
          </a:p>
        </p:txBody>
      </p:sp>
      <p:pic>
        <p:nvPicPr>
          <p:cNvPr id="66" name="Google Shape;66;p13"/>
          <p:cNvPicPr preferRelativeResize="0"/>
          <p:nvPr/>
        </p:nvPicPr>
        <p:blipFill>
          <a:blip r:embed="rId3">
            <a:alphaModFix/>
          </a:blip>
          <a:stretch>
            <a:fillRect/>
          </a:stretch>
        </p:blipFill>
        <p:spPr>
          <a:xfrm>
            <a:off x="7001900" y="2616860"/>
            <a:ext cx="1657834" cy="2221840"/>
          </a:xfrm>
          <a:prstGeom prst="rect">
            <a:avLst/>
          </a:prstGeom>
          <a:noFill/>
          <a:ln cap="flat" cmpd="sng" w="28575">
            <a:solidFill>
              <a:srgbClr val="BF9000"/>
            </a:solidFill>
            <a:prstDash val="solid"/>
            <a:round/>
            <a:headEnd len="sm" w="sm" type="none"/>
            <a:tailEnd len="sm" w="sm" type="none"/>
          </a:ln>
          <a:effectLst>
            <a:outerShdw blurRad="57150" rotWithShape="0" algn="bl" dir="5400000" dist="19050">
              <a:srgbClr val="000000">
                <a:alpha val="50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2"/>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Transportation/ Cancellations</a:t>
            </a:r>
            <a:endParaRPr/>
          </a:p>
        </p:txBody>
      </p:sp>
      <p:sp>
        <p:nvSpPr>
          <p:cNvPr id="124" name="Google Shape;124;p22"/>
          <p:cNvSpPr txBox="1"/>
          <p:nvPr>
            <p:ph idx="1" type="body"/>
          </p:nvPr>
        </p:nvSpPr>
        <p:spPr>
          <a:xfrm>
            <a:off x="4644675" y="500925"/>
            <a:ext cx="4166400" cy="46425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Parents can transport their children to and from events with </a:t>
            </a:r>
            <a:r>
              <a:rPr b="1" lang="en"/>
              <a:t>PRIOR</a:t>
            </a:r>
            <a:r>
              <a:rPr lang="en"/>
              <a:t> written permission to the activities director.</a:t>
            </a:r>
            <a:endParaRPr/>
          </a:p>
          <a:p>
            <a:pPr indent="-311150" lvl="0" marL="457200" rtl="0" algn="l">
              <a:spcBef>
                <a:spcPts val="0"/>
              </a:spcBef>
              <a:spcAft>
                <a:spcPts val="0"/>
              </a:spcAft>
              <a:buSzPts val="1300"/>
              <a:buChar char="●"/>
            </a:pPr>
            <a:r>
              <a:rPr lang="en"/>
              <a:t>If a parent is going to sign a student out and transport from the game- written</a:t>
            </a:r>
            <a:r>
              <a:rPr b="1" lang="en" u="sng"/>
              <a:t> prior</a:t>
            </a:r>
            <a:r>
              <a:rPr lang="en"/>
              <a:t> notice to the AD and Coach . </a:t>
            </a:r>
            <a:endParaRPr/>
          </a:p>
          <a:p>
            <a:pPr indent="-311150" lvl="0" marL="457200" rtl="0" algn="l">
              <a:spcBef>
                <a:spcPts val="0"/>
              </a:spcBef>
              <a:spcAft>
                <a:spcPts val="0"/>
              </a:spcAft>
              <a:buSzPts val="1300"/>
              <a:buChar char="●"/>
            </a:pPr>
            <a:r>
              <a:rPr lang="en"/>
              <a:t>If a parent is transporting their child and another child- written notice to AD by both </a:t>
            </a:r>
            <a:r>
              <a:rPr lang="en"/>
              <a:t>parents. </a:t>
            </a:r>
            <a:endParaRPr/>
          </a:p>
          <a:p>
            <a:pPr indent="-311150" lvl="0" marL="457200" rtl="0" algn="l">
              <a:spcBef>
                <a:spcPts val="0"/>
              </a:spcBef>
              <a:spcAft>
                <a:spcPts val="0"/>
              </a:spcAft>
              <a:buSzPts val="1300"/>
              <a:buChar char="●"/>
            </a:pPr>
            <a:r>
              <a:rPr lang="en"/>
              <a:t>Students can never be transported by students.</a:t>
            </a:r>
            <a:endParaRPr/>
          </a:p>
          <a:p>
            <a:pPr indent="-311150" lvl="0" marL="457200" rtl="0" algn="l">
              <a:spcBef>
                <a:spcPts val="0"/>
              </a:spcBef>
              <a:spcAft>
                <a:spcPts val="0"/>
              </a:spcAft>
              <a:buSzPts val="1300"/>
              <a:buChar char="●"/>
            </a:pPr>
            <a:r>
              <a:rPr lang="en"/>
              <a:t>Students can never self transport. </a:t>
            </a:r>
            <a:endParaRPr/>
          </a:p>
          <a:p>
            <a:pPr indent="0" lvl="0" marL="0" rtl="0" algn="l">
              <a:spcBef>
                <a:spcPts val="1600"/>
              </a:spcBef>
              <a:spcAft>
                <a:spcPts val="0"/>
              </a:spcAft>
              <a:buNone/>
            </a:pPr>
            <a:r>
              <a:rPr lang="en"/>
              <a:t>Cancellations happen- coaches will communicate and you can always check the current schedule on Timberlake Athletics Website.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296375" y="424175"/>
            <a:ext cx="3706500" cy="9726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IHSAA Schools of Excellence</a:t>
            </a:r>
            <a:endParaRPr/>
          </a:p>
        </p:txBody>
      </p:sp>
      <p:sp>
        <p:nvSpPr>
          <p:cNvPr id="130" name="Google Shape;130;p23"/>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900"/>
              <a:t>Timberlake is the only school in North Idaho recognized as an IHSAA School of Excellence! It is something we want to keep!</a:t>
            </a:r>
            <a:endParaRPr b="1" sz="1900"/>
          </a:p>
          <a:p>
            <a:pPr indent="0" lvl="0" marL="0" rtl="0" algn="l">
              <a:spcBef>
                <a:spcPts val="1600"/>
              </a:spcBef>
              <a:spcAft>
                <a:spcPts val="0"/>
              </a:spcAft>
              <a:buNone/>
            </a:pPr>
            <a:r>
              <a:rPr b="1" lang="en" sz="1900"/>
              <a:t>Components:</a:t>
            </a:r>
            <a:endParaRPr b="1" sz="1900"/>
          </a:p>
          <a:p>
            <a:pPr indent="-349250" lvl="0" marL="457200" rtl="0" algn="l">
              <a:spcBef>
                <a:spcPts val="1600"/>
              </a:spcBef>
              <a:spcAft>
                <a:spcPts val="0"/>
              </a:spcAft>
              <a:buSzPts val="1900"/>
              <a:buChar char="●"/>
            </a:pPr>
            <a:r>
              <a:rPr b="1" lang="en" sz="1900"/>
              <a:t>Academics</a:t>
            </a:r>
            <a:endParaRPr b="1" sz="1900"/>
          </a:p>
          <a:p>
            <a:pPr indent="-349250" lvl="0" marL="457200" rtl="0" algn="l">
              <a:spcBef>
                <a:spcPts val="0"/>
              </a:spcBef>
              <a:spcAft>
                <a:spcPts val="0"/>
              </a:spcAft>
              <a:buSzPts val="1900"/>
              <a:buChar char="●"/>
            </a:pPr>
            <a:r>
              <a:rPr b="1" lang="en" sz="1900"/>
              <a:t>Athletics</a:t>
            </a:r>
            <a:endParaRPr b="1" sz="1900"/>
          </a:p>
          <a:p>
            <a:pPr indent="-349250" lvl="0" marL="457200" rtl="0" algn="l">
              <a:spcBef>
                <a:spcPts val="0"/>
              </a:spcBef>
              <a:spcAft>
                <a:spcPts val="0"/>
              </a:spcAft>
              <a:buSzPts val="1900"/>
              <a:buChar char="●"/>
            </a:pPr>
            <a:r>
              <a:rPr b="1" lang="en" sz="1900"/>
              <a:t>Citizenship/Sportsmanship</a:t>
            </a:r>
            <a:endParaRPr b="1" sz="1900"/>
          </a:p>
          <a:p>
            <a:pPr indent="0" lvl="0" marL="0" rtl="0" algn="l">
              <a:spcBef>
                <a:spcPts val="1600"/>
              </a:spcBef>
              <a:spcAft>
                <a:spcPts val="1600"/>
              </a:spcAft>
              <a:buNone/>
            </a:pPr>
            <a:r>
              <a:t/>
            </a:r>
            <a:endParaRPr b="1" sz="1900"/>
          </a:p>
        </p:txBody>
      </p:sp>
      <p:pic>
        <p:nvPicPr>
          <p:cNvPr id="131" name="Google Shape;131;p23"/>
          <p:cNvPicPr preferRelativeResize="0"/>
          <p:nvPr/>
        </p:nvPicPr>
        <p:blipFill>
          <a:blip r:embed="rId3">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4"/>
          <p:cNvSpPr txBox="1"/>
          <p:nvPr>
            <p:ph type="title"/>
          </p:nvPr>
        </p:nvSpPr>
        <p:spPr>
          <a:xfrm>
            <a:off x="339625" y="356425"/>
            <a:ext cx="3706500" cy="21555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4200"/>
              <a:t>Goals of Timberlake Athletics</a:t>
            </a:r>
            <a:endParaRPr sz="4200"/>
          </a:p>
        </p:txBody>
      </p:sp>
      <p:sp>
        <p:nvSpPr>
          <p:cNvPr id="137" name="Google Shape;137;p2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000" u="sng"/>
              <a:t>Timberlake A.C.C</a:t>
            </a:r>
            <a:endParaRPr b="1" sz="3000" u="sng"/>
          </a:p>
          <a:p>
            <a:pPr indent="-387350" lvl="0" marL="457200" rtl="0" algn="l">
              <a:spcBef>
                <a:spcPts val="1600"/>
              </a:spcBef>
              <a:spcAft>
                <a:spcPts val="0"/>
              </a:spcAft>
              <a:buSzPts val="2500"/>
              <a:buChar char="●"/>
            </a:pPr>
            <a:r>
              <a:rPr b="1" lang="en" sz="2500"/>
              <a:t>Academics</a:t>
            </a:r>
            <a:endParaRPr b="1" sz="2500"/>
          </a:p>
          <a:p>
            <a:pPr indent="-387350" lvl="0" marL="457200" rtl="0" algn="l">
              <a:spcBef>
                <a:spcPts val="0"/>
              </a:spcBef>
              <a:spcAft>
                <a:spcPts val="0"/>
              </a:spcAft>
              <a:buSzPts val="2500"/>
              <a:buChar char="●"/>
            </a:pPr>
            <a:r>
              <a:rPr b="1" lang="en" sz="2500"/>
              <a:t>Character</a:t>
            </a:r>
            <a:endParaRPr b="1" sz="2500"/>
          </a:p>
          <a:p>
            <a:pPr indent="-387350" lvl="0" marL="457200" rtl="0" algn="l">
              <a:spcBef>
                <a:spcPts val="0"/>
              </a:spcBef>
              <a:spcAft>
                <a:spcPts val="0"/>
              </a:spcAft>
              <a:buSzPts val="2500"/>
              <a:buChar char="●"/>
            </a:pPr>
            <a:r>
              <a:rPr b="1" lang="en" sz="2500"/>
              <a:t>Championships</a:t>
            </a:r>
            <a:endParaRPr b="1" sz="2500"/>
          </a:p>
          <a:p>
            <a:pPr indent="0" lvl="0" marL="0" rtl="0" algn="ctr">
              <a:spcBef>
                <a:spcPts val="1600"/>
              </a:spcBef>
              <a:spcAft>
                <a:spcPts val="0"/>
              </a:spcAft>
              <a:buNone/>
            </a:pPr>
            <a:r>
              <a:t/>
            </a:r>
            <a:endParaRPr b="1" sz="2700">
              <a:latin typeface="Pacifico"/>
              <a:ea typeface="Pacifico"/>
              <a:cs typeface="Pacifico"/>
              <a:sym typeface="Pacifico"/>
            </a:endParaRPr>
          </a:p>
          <a:p>
            <a:pPr indent="0" lvl="0" marL="0" rtl="0" algn="ctr">
              <a:spcBef>
                <a:spcPts val="1600"/>
              </a:spcBef>
              <a:spcAft>
                <a:spcPts val="1600"/>
              </a:spcAft>
              <a:buNone/>
            </a:pPr>
            <a:r>
              <a:rPr b="1" lang="en" sz="2700">
                <a:latin typeface="Pacifico"/>
                <a:ea typeface="Pacifico"/>
                <a:cs typeface="Pacifico"/>
                <a:sym typeface="Pacifico"/>
              </a:rPr>
              <a:t>“Champions of Character”</a:t>
            </a:r>
            <a:endParaRPr b="1" sz="2700">
              <a:latin typeface="Pacifico"/>
              <a:ea typeface="Pacifico"/>
              <a:cs typeface="Pacifico"/>
              <a:sym typeface="Pacifico"/>
            </a:endParaRPr>
          </a:p>
        </p:txBody>
      </p:sp>
      <p:pic>
        <p:nvPicPr>
          <p:cNvPr id="138" name="Google Shape;138;p24"/>
          <p:cNvPicPr preferRelativeResize="0"/>
          <p:nvPr/>
        </p:nvPicPr>
        <p:blipFill>
          <a:blip r:embed="rId3">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Positive Parents roles - </a:t>
            </a:r>
            <a:endParaRPr/>
          </a:p>
          <a:p>
            <a:pPr indent="0" lvl="0" marL="0" rtl="0" algn="l">
              <a:spcBef>
                <a:spcPts val="0"/>
              </a:spcBef>
              <a:spcAft>
                <a:spcPts val="0"/>
              </a:spcAft>
              <a:buNone/>
            </a:pPr>
            <a:r>
              <a:rPr lang="en" sz="2300">
                <a:latin typeface="Happy Monkey"/>
                <a:ea typeface="Happy Monkey"/>
                <a:cs typeface="Happy Monkey"/>
                <a:sym typeface="Happy Monkey"/>
              </a:rPr>
              <a:t>A parent’s coaching job is the toughest one of all! </a:t>
            </a:r>
            <a:endParaRPr sz="2300">
              <a:latin typeface="Happy Monkey"/>
              <a:ea typeface="Happy Monkey"/>
              <a:cs typeface="Happy Monkey"/>
              <a:sym typeface="Happy Monkey"/>
            </a:endParaRPr>
          </a:p>
        </p:txBody>
      </p:sp>
      <p:sp>
        <p:nvSpPr>
          <p:cNvPr id="144" name="Google Shape;144;p25"/>
          <p:cNvSpPr txBox="1"/>
          <p:nvPr>
            <p:ph idx="1" type="body"/>
          </p:nvPr>
        </p:nvSpPr>
        <p:spPr>
          <a:xfrm>
            <a:off x="4644675" y="500925"/>
            <a:ext cx="4166400" cy="464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100" u="sng"/>
              <a:t>As parent you have one job</a:t>
            </a:r>
            <a:endParaRPr b="1" sz="2100" u="sng"/>
          </a:p>
          <a:p>
            <a:pPr indent="-361950" lvl="0" marL="457200" rtl="0" algn="l">
              <a:spcBef>
                <a:spcPts val="1600"/>
              </a:spcBef>
              <a:spcAft>
                <a:spcPts val="0"/>
              </a:spcAft>
              <a:buSzPts val="2100"/>
              <a:buChar char="●"/>
            </a:pPr>
            <a:r>
              <a:rPr b="1" lang="en" sz="2100"/>
              <a:t>Support your kid!</a:t>
            </a:r>
            <a:endParaRPr b="1" sz="2100"/>
          </a:p>
          <a:p>
            <a:pPr indent="0" lvl="0" marL="0" rtl="0" algn="l">
              <a:spcBef>
                <a:spcPts val="1600"/>
              </a:spcBef>
              <a:spcAft>
                <a:spcPts val="0"/>
              </a:spcAft>
              <a:buNone/>
            </a:pPr>
            <a:r>
              <a:rPr b="1" lang="en" sz="2100"/>
              <a:t>How do you do this?</a:t>
            </a:r>
            <a:endParaRPr b="1" sz="2100"/>
          </a:p>
          <a:p>
            <a:pPr indent="-361950" lvl="0" marL="457200" rtl="0" algn="l">
              <a:spcBef>
                <a:spcPts val="1600"/>
              </a:spcBef>
              <a:spcAft>
                <a:spcPts val="0"/>
              </a:spcAft>
              <a:buSzPts val="2100"/>
              <a:buChar char="●"/>
            </a:pPr>
            <a:r>
              <a:rPr b="1" lang="en" sz="2100"/>
              <a:t>Be a fan, cheer us on!!!!</a:t>
            </a:r>
            <a:endParaRPr b="1" sz="2100"/>
          </a:p>
          <a:p>
            <a:pPr indent="-361950" lvl="0" marL="457200" rtl="0" algn="l">
              <a:spcBef>
                <a:spcPts val="0"/>
              </a:spcBef>
              <a:spcAft>
                <a:spcPts val="0"/>
              </a:spcAft>
              <a:buSzPts val="2100"/>
              <a:buChar char="●"/>
            </a:pPr>
            <a:r>
              <a:rPr b="1" lang="en" sz="2100"/>
              <a:t>Tell them, “I love watching you play!”</a:t>
            </a:r>
            <a:endParaRPr b="1" sz="2100"/>
          </a:p>
          <a:p>
            <a:pPr indent="0" lvl="0" marL="0" rtl="0" algn="ctr">
              <a:spcBef>
                <a:spcPts val="1600"/>
              </a:spcBef>
              <a:spcAft>
                <a:spcPts val="0"/>
              </a:spcAft>
              <a:buNone/>
            </a:pPr>
            <a:r>
              <a:rPr b="1" lang="en" sz="2100">
                <a:latin typeface="Pacifico"/>
                <a:ea typeface="Pacifico"/>
                <a:cs typeface="Pacifico"/>
                <a:sym typeface="Pacifico"/>
              </a:rPr>
              <a:t>It’s supposed to be fun</a:t>
            </a:r>
            <a:endParaRPr b="1" sz="2100">
              <a:latin typeface="Pacifico"/>
              <a:ea typeface="Pacifico"/>
              <a:cs typeface="Pacifico"/>
              <a:sym typeface="Pacifico"/>
            </a:endParaRPr>
          </a:p>
          <a:p>
            <a:pPr indent="-336550" lvl="1" marL="914400" rtl="0" algn="l">
              <a:spcBef>
                <a:spcPts val="1600"/>
              </a:spcBef>
              <a:spcAft>
                <a:spcPts val="0"/>
              </a:spcAft>
              <a:buSzPts val="1700"/>
              <a:buChar char="○"/>
            </a:pPr>
            <a:r>
              <a:rPr b="1" lang="en" sz="1700"/>
              <a:t>NO ARTIFICIAL NOISE MAKERS @ GAMES, DISTRICTS OR STATE. </a:t>
            </a:r>
            <a:endParaRPr b="1" sz="2100">
              <a:latin typeface="Pacifico"/>
              <a:ea typeface="Pacifico"/>
              <a:cs typeface="Pacifico"/>
              <a:sym typeface="Pacific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6"/>
          <p:cNvSpPr txBox="1"/>
          <p:nvPr>
            <p:ph type="title"/>
          </p:nvPr>
        </p:nvSpPr>
        <p:spPr>
          <a:xfrm>
            <a:off x="311725" y="500925"/>
            <a:ext cx="3706500" cy="10413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The Very Important Role of Parents (2)</a:t>
            </a:r>
            <a:endParaRPr/>
          </a:p>
        </p:txBody>
      </p:sp>
      <p:sp>
        <p:nvSpPr>
          <p:cNvPr id="150" name="Google Shape;150;p26"/>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As a parent...you are Not a Coach</a:t>
            </a:r>
            <a:endParaRPr b="1" sz="2200"/>
          </a:p>
          <a:p>
            <a:pPr indent="-368300" lvl="0" marL="457200" rtl="0" algn="l">
              <a:spcBef>
                <a:spcPts val="1600"/>
              </a:spcBef>
              <a:spcAft>
                <a:spcPts val="0"/>
              </a:spcAft>
              <a:buSzPts val="2200"/>
              <a:buChar char="●"/>
            </a:pPr>
            <a:r>
              <a:rPr b="1" lang="en" sz="2200"/>
              <a:t>We understand the investment you have with your kids….</a:t>
            </a:r>
            <a:endParaRPr b="1" sz="2200"/>
          </a:p>
          <a:p>
            <a:pPr indent="-368300" lvl="0" marL="457200" rtl="0" algn="l">
              <a:spcBef>
                <a:spcPts val="0"/>
              </a:spcBef>
              <a:spcAft>
                <a:spcPts val="0"/>
              </a:spcAft>
              <a:buSzPts val="2200"/>
              <a:buChar char="●"/>
            </a:pPr>
            <a:r>
              <a:rPr b="1" lang="en" sz="2200"/>
              <a:t>Remember your role-Be a fan, cheer us on!!</a:t>
            </a:r>
            <a:endParaRPr b="1" sz="2200"/>
          </a:p>
          <a:p>
            <a:pPr indent="0" lvl="0" marL="0" rtl="0" algn="l">
              <a:spcBef>
                <a:spcPts val="1600"/>
              </a:spcBef>
              <a:spcAft>
                <a:spcPts val="1600"/>
              </a:spcAft>
              <a:buNone/>
            </a:pPr>
            <a:r>
              <a:t/>
            </a:r>
            <a:endParaRPr sz="2200"/>
          </a:p>
        </p:txBody>
      </p:sp>
      <p:pic>
        <p:nvPicPr>
          <p:cNvPr id="151" name="Google Shape;151;p26"/>
          <p:cNvPicPr preferRelativeResize="0"/>
          <p:nvPr/>
        </p:nvPicPr>
        <p:blipFill>
          <a:blip r:embed="rId3">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7"/>
          <p:cNvSpPr txBox="1"/>
          <p:nvPr>
            <p:ph type="title"/>
          </p:nvPr>
        </p:nvSpPr>
        <p:spPr>
          <a:xfrm>
            <a:off x="311725" y="500925"/>
            <a:ext cx="3706500" cy="11079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The Very Important Role of Parents (3)</a:t>
            </a:r>
            <a:endParaRPr/>
          </a:p>
        </p:txBody>
      </p:sp>
      <p:sp>
        <p:nvSpPr>
          <p:cNvPr id="157" name="Google Shape;157;p27"/>
          <p:cNvSpPr txBox="1"/>
          <p:nvPr>
            <p:ph idx="1" type="body"/>
          </p:nvPr>
        </p:nvSpPr>
        <p:spPr>
          <a:xfrm>
            <a:off x="4644675" y="500925"/>
            <a:ext cx="4166400" cy="450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700"/>
              <a:t>As a parent...you are NOT an official.</a:t>
            </a:r>
            <a:endParaRPr b="1" sz="1700"/>
          </a:p>
          <a:p>
            <a:pPr indent="-336550" lvl="0" marL="457200" rtl="0" algn="l">
              <a:spcBef>
                <a:spcPts val="1600"/>
              </a:spcBef>
              <a:spcAft>
                <a:spcPts val="0"/>
              </a:spcAft>
              <a:buSzPts val="1700"/>
              <a:buChar char="●"/>
            </a:pPr>
            <a:r>
              <a:rPr b="1" lang="en" sz="1700"/>
              <a:t>If you want to officiate, let me know.</a:t>
            </a:r>
            <a:endParaRPr b="1" sz="1700"/>
          </a:p>
          <a:p>
            <a:pPr indent="-336550" lvl="0" marL="457200" rtl="0" algn="l">
              <a:spcBef>
                <a:spcPts val="0"/>
              </a:spcBef>
              <a:spcAft>
                <a:spcPts val="0"/>
              </a:spcAft>
              <a:buSzPts val="1700"/>
              <a:buChar char="●"/>
            </a:pPr>
            <a:r>
              <a:rPr b="1" lang="en" sz="1700"/>
              <a:t>Sportsmanship is important.</a:t>
            </a:r>
            <a:endParaRPr b="1" sz="1700"/>
          </a:p>
          <a:p>
            <a:pPr indent="-336550" lvl="0" marL="457200" rtl="0" algn="l">
              <a:spcBef>
                <a:spcPts val="0"/>
              </a:spcBef>
              <a:spcAft>
                <a:spcPts val="0"/>
              </a:spcAft>
              <a:buSzPts val="1700"/>
              <a:buChar char="●"/>
            </a:pPr>
            <a:r>
              <a:rPr b="1" lang="en" sz="1700"/>
              <a:t>Avoid having me come sit by you.</a:t>
            </a:r>
            <a:endParaRPr b="1" sz="1700"/>
          </a:p>
          <a:p>
            <a:pPr indent="-336550" lvl="1" marL="914400" rtl="0" algn="l">
              <a:spcBef>
                <a:spcPts val="0"/>
              </a:spcBef>
              <a:spcAft>
                <a:spcPts val="0"/>
              </a:spcAft>
              <a:buSzPts val="1700"/>
              <a:buChar char="○"/>
            </a:pPr>
            <a:r>
              <a:rPr b="1" lang="en" sz="1700"/>
              <a:t>Name calling, foul language, addressing kids/ addressing officials</a:t>
            </a:r>
            <a:endParaRPr b="1" sz="1700"/>
          </a:p>
          <a:p>
            <a:pPr indent="-336550" lvl="1" marL="914400" rtl="0" algn="l">
              <a:spcBef>
                <a:spcPts val="0"/>
              </a:spcBef>
              <a:spcAft>
                <a:spcPts val="0"/>
              </a:spcAft>
              <a:buSzPts val="1700"/>
              <a:buChar char="○"/>
            </a:pPr>
            <a:r>
              <a:t/>
            </a:r>
            <a:endParaRPr b="1" sz="1700"/>
          </a:p>
          <a:p>
            <a:pPr indent="-336550" lvl="0" marL="457200" rtl="0" algn="l">
              <a:spcBef>
                <a:spcPts val="0"/>
              </a:spcBef>
              <a:spcAft>
                <a:spcPts val="0"/>
              </a:spcAft>
              <a:buSzPts val="1700"/>
              <a:buChar char="●"/>
            </a:pPr>
            <a:r>
              <a:rPr b="1" lang="en" sz="1700"/>
              <a:t>Remember your role- Be a fan, cheer us on!!</a:t>
            </a:r>
            <a:endParaRPr b="1" sz="1700"/>
          </a:p>
          <a:p>
            <a:pPr indent="-336550" lvl="0" marL="457200" rtl="0" algn="l">
              <a:spcBef>
                <a:spcPts val="0"/>
              </a:spcBef>
              <a:spcAft>
                <a:spcPts val="0"/>
              </a:spcAft>
              <a:buSzPts val="1700"/>
              <a:buChar char="●"/>
            </a:pPr>
            <a:r>
              <a:rPr b="1" lang="en" sz="1700"/>
              <a:t>As your Athletic Director, I work very hard to make sure the officials </a:t>
            </a:r>
            <a:r>
              <a:rPr b="1" lang="en" sz="1700" u="sng"/>
              <a:t>“like us”</a:t>
            </a:r>
            <a:r>
              <a:rPr b="1" lang="en" sz="1700"/>
              <a:t> </a:t>
            </a:r>
            <a:r>
              <a:rPr b="1" lang="en" sz="1700"/>
              <a:t>so please help me!</a:t>
            </a:r>
            <a:r>
              <a:rPr b="1" lang="en" sz="1700" u="sng">
                <a:solidFill>
                  <a:schemeClr val="hlink"/>
                </a:solidFill>
                <a:hlinkClick r:id="rId3"/>
              </a:rPr>
              <a:t>officials video</a:t>
            </a:r>
            <a:endParaRPr b="1" sz="1700"/>
          </a:p>
        </p:txBody>
      </p:sp>
      <p:pic>
        <p:nvPicPr>
          <p:cNvPr id="158" name="Google Shape;158;p27"/>
          <p:cNvPicPr preferRelativeResize="0"/>
          <p:nvPr/>
        </p:nvPicPr>
        <p:blipFill>
          <a:blip r:embed="rId4">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8"/>
          <p:cNvSpPr txBox="1"/>
          <p:nvPr>
            <p:ph type="title"/>
          </p:nvPr>
        </p:nvSpPr>
        <p:spPr>
          <a:xfrm>
            <a:off x="314525" y="500925"/>
            <a:ext cx="3660000" cy="22452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4200"/>
              <a:t>Character</a:t>
            </a:r>
            <a:endParaRPr sz="4200"/>
          </a:p>
          <a:p>
            <a:pPr indent="0" lvl="0" marL="0" rtl="0" algn="ctr">
              <a:spcBef>
                <a:spcPts val="0"/>
              </a:spcBef>
              <a:spcAft>
                <a:spcPts val="0"/>
              </a:spcAft>
              <a:buNone/>
            </a:pPr>
            <a:r>
              <a:rPr lang="en" sz="4200"/>
              <a:t>Represent</a:t>
            </a:r>
            <a:r>
              <a:rPr lang="en" sz="4200"/>
              <a:t>!</a:t>
            </a:r>
            <a:endParaRPr sz="4200"/>
          </a:p>
        </p:txBody>
      </p:sp>
      <p:sp>
        <p:nvSpPr>
          <p:cNvPr id="164" name="Google Shape;164;p28"/>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t>Expectations/Goals</a:t>
            </a:r>
            <a:endParaRPr b="1" sz="2200"/>
          </a:p>
          <a:p>
            <a:pPr indent="-368300" lvl="0" marL="457200" rtl="0" algn="l">
              <a:spcBef>
                <a:spcPts val="1600"/>
              </a:spcBef>
              <a:spcAft>
                <a:spcPts val="0"/>
              </a:spcAft>
              <a:buSzPts val="2200"/>
              <a:buChar char="●"/>
            </a:pPr>
            <a:r>
              <a:rPr b="1" lang="en" sz="2200"/>
              <a:t>Positive role models within the school and community.</a:t>
            </a:r>
            <a:endParaRPr b="1" sz="2200"/>
          </a:p>
          <a:p>
            <a:pPr indent="-368300" lvl="0" marL="457200" rtl="0" algn="l">
              <a:spcBef>
                <a:spcPts val="0"/>
              </a:spcBef>
              <a:spcAft>
                <a:spcPts val="0"/>
              </a:spcAft>
              <a:buSzPts val="2200"/>
              <a:buChar char="●"/>
            </a:pPr>
            <a:r>
              <a:rPr b="1" lang="en" sz="2200"/>
              <a:t>Leaders on and off the fields of play.</a:t>
            </a:r>
            <a:endParaRPr b="1" sz="2200"/>
          </a:p>
          <a:p>
            <a:pPr indent="-368300" lvl="0" marL="457200" rtl="0" algn="l">
              <a:spcBef>
                <a:spcPts val="0"/>
              </a:spcBef>
              <a:spcAft>
                <a:spcPts val="0"/>
              </a:spcAft>
              <a:buSzPts val="2200"/>
              <a:buChar char="●"/>
            </a:pPr>
            <a:r>
              <a:rPr b="1" lang="en" sz="2200"/>
              <a:t>Outstanding Sportsmanship</a:t>
            </a:r>
            <a:endParaRPr b="1" sz="2200"/>
          </a:p>
          <a:p>
            <a:pPr indent="0" lvl="0" marL="0" rtl="0" algn="ctr">
              <a:spcBef>
                <a:spcPts val="1600"/>
              </a:spcBef>
              <a:spcAft>
                <a:spcPts val="1600"/>
              </a:spcAft>
              <a:buNone/>
            </a:pPr>
            <a:r>
              <a:rPr lang="en" sz="1800">
                <a:latin typeface="Pacifico"/>
                <a:ea typeface="Pacifico"/>
                <a:cs typeface="Pacifico"/>
                <a:sym typeface="Pacifico"/>
              </a:rPr>
              <a:t>Sportsmanship starts with respect</a:t>
            </a:r>
            <a:endParaRPr sz="1800">
              <a:latin typeface="Pacifico"/>
              <a:ea typeface="Pacifico"/>
              <a:cs typeface="Pacifico"/>
              <a:sym typeface="Pacifico"/>
            </a:endParaRPr>
          </a:p>
        </p:txBody>
      </p:sp>
      <p:pic>
        <p:nvPicPr>
          <p:cNvPr id="165" name="Google Shape;165;p28"/>
          <p:cNvPicPr preferRelativeResize="0"/>
          <p:nvPr/>
        </p:nvPicPr>
        <p:blipFill>
          <a:blip r:embed="rId3">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9"/>
          <p:cNvSpPr txBox="1"/>
          <p:nvPr>
            <p:ph type="title"/>
          </p:nvPr>
        </p:nvSpPr>
        <p:spPr>
          <a:xfrm>
            <a:off x="611450" y="622100"/>
            <a:ext cx="3120900" cy="6414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Practices</a:t>
            </a:r>
            <a:endParaRPr/>
          </a:p>
        </p:txBody>
      </p:sp>
      <p:sp>
        <p:nvSpPr>
          <p:cNvPr id="171" name="Google Shape;171;p29"/>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b="1" lang="en" sz="1600" u="sng"/>
              <a:t>Practices are important</a:t>
            </a:r>
            <a:endParaRPr b="1" sz="1600" u="sng"/>
          </a:p>
          <a:p>
            <a:pPr indent="-330200" lvl="0" marL="457200" rtl="0" algn="l">
              <a:spcBef>
                <a:spcPts val="1600"/>
              </a:spcBef>
              <a:spcAft>
                <a:spcPts val="0"/>
              </a:spcAft>
              <a:buSzPts val="1600"/>
              <a:buChar char="●"/>
            </a:pPr>
            <a:r>
              <a:rPr b="1" lang="en" sz="1600"/>
              <a:t>It does not matter WHY you’re not at practice</a:t>
            </a:r>
            <a:endParaRPr b="1" sz="1600"/>
          </a:p>
          <a:p>
            <a:pPr indent="-330200" lvl="0" marL="457200" rtl="0" algn="l">
              <a:spcBef>
                <a:spcPts val="0"/>
              </a:spcBef>
              <a:spcAft>
                <a:spcPts val="0"/>
              </a:spcAft>
              <a:buSzPts val="1600"/>
              <a:buChar char="●"/>
            </a:pPr>
            <a:r>
              <a:rPr b="1" lang="en" sz="1600"/>
              <a:t>Communicate, Communicate, Communicate!!</a:t>
            </a:r>
            <a:endParaRPr b="1" sz="1600"/>
          </a:p>
          <a:p>
            <a:pPr indent="-330200" lvl="0" marL="914400" rtl="0" algn="l">
              <a:spcBef>
                <a:spcPts val="0"/>
              </a:spcBef>
              <a:spcAft>
                <a:spcPts val="0"/>
              </a:spcAft>
              <a:buSzPts val="1600"/>
              <a:buChar char="●"/>
            </a:pPr>
            <a:r>
              <a:rPr b="1" lang="en" sz="1600"/>
              <a:t>Academics: communicate</a:t>
            </a:r>
            <a:endParaRPr b="1" sz="1600"/>
          </a:p>
          <a:p>
            <a:pPr indent="-330200" lvl="0" marL="914400" rtl="0" algn="l">
              <a:spcBef>
                <a:spcPts val="0"/>
              </a:spcBef>
              <a:spcAft>
                <a:spcPts val="0"/>
              </a:spcAft>
              <a:buSzPts val="1600"/>
              <a:buChar char="●"/>
            </a:pPr>
            <a:r>
              <a:rPr b="1" lang="en" sz="1600"/>
              <a:t>If you are not at practice do not expect to play.</a:t>
            </a:r>
            <a:endParaRPr b="1" sz="1600"/>
          </a:p>
          <a:p>
            <a:pPr indent="0" lvl="0" marL="0" rtl="0" algn="l">
              <a:spcBef>
                <a:spcPts val="1600"/>
              </a:spcBef>
              <a:spcAft>
                <a:spcPts val="0"/>
              </a:spcAft>
              <a:buNone/>
            </a:pPr>
            <a:r>
              <a:rPr b="1" lang="en" sz="1600"/>
              <a:t>Coaches: Start and end practices ON TIME!</a:t>
            </a:r>
            <a:endParaRPr b="1" sz="1600"/>
          </a:p>
          <a:p>
            <a:pPr indent="0" lvl="0" marL="914400" rtl="0" algn="l">
              <a:spcBef>
                <a:spcPts val="1600"/>
              </a:spcBef>
              <a:spcAft>
                <a:spcPts val="1600"/>
              </a:spcAft>
              <a:buNone/>
            </a:pPr>
            <a:r>
              <a:t/>
            </a:r>
            <a:endParaRPr/>
          </a:p>
        </p:txBody>
      </p:sp>
      <p:pic>
        <p:nvPicPr>
          <p:cNvPr id="172" name="Google Shape;172;p29"/>
          <p:cNvPicPr preferRelativeResize="0"/>
          <p:nvPr/>
        </p:nvPicPr>
        <p:blipFill>
          <a:blip r:embed="rId3">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0"/>
          <p:cNvSpPr txBox="1"/>
          <p:nvPr>
            <p:ph type="title"/>
          </p:nvPr>
        </p:nvSpPr>
        <p:spPr>
          <a:xfrm>
            <a:off x="447850" y="500925"/>
            <a:ext cx="3618000" cy="32778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Playing Time</a:t>
            </a:r>
            <a:endParaRPr/>
          </a:p>
          <a:p>
            <a:pPr indent="0" lvl="0" marL="0" rtl="0" algn="l">
              <a:lnSpc>
                <a:spcPct val="115000"/>
              </a:lnSpc>
              <a:spcBef>
                <a:spcPts val="0"/>
              </a:spcBef>
              <a:spcAft>
                <a:spcPts val="0"/>
              </a:spcAft>
              <a:buNone/>
            </a:pPr>
            <a:r>
              <a:rPr b="1" lang="en" sz="1900">
                <a:latin typeface="Roboto"/>
                <a:ea typeface="Roboto"/>
                <a:cs typeface="Roboto"/>
                <a:sym typeface="Roboto"/>
              </a:rPr>
              <a:t>After tonight, </a:t>
            </a:r>
            <a:r>
              <a:rPr b="1" lang="en" sz="1900" u="sng">
                <a:latin typeface="Roboto"/>
                <a:ea typeface="Roboto"/>
                <a:cs typeface="Roboto"/>
                <a:sym typeface="Roboto"/>
              </a:rPr>
              <a:t>we won’t discuss playing time!  </a:t>
            </a:r>
            <a:r>
              <a:rPr b="1" lang="en" sz="1700">
                <a:latin typeface="Roboto"/>
                <a:ea typeface="Roboto"/>
                <a:cs typeface="Roboto"/>
                <a:sym typeface="Roboto"/>
              </a:rPr>
              <a:t>Playing time is assigned by the </a:t>
            </a:r>
            <a:r>
              <a:rPr b="1" lang="en" sz="1700" u="sng">
                <a:latin typeface="Roboto"/>
                <a:ea typeface="Roboto"/>
                <a:cs typeface="Roboto"/>
                <a:sym typeface="Roboto"/>
              </a:rPr>
              <a:t>Coaches.</a:t>
            </a:r>
            <a:endParaRPr b="1" sz="1900" u="sng">
              <a:latin typeface="Roboto"/>
              <a:ea typeface="Roboto"/>
              <a:cs typeface="Roboto"/>
              <a:sym typeface="Roboto"/>
            </a:endParaRPr>
          </a:p>
          <a:p>
            <a:pPr indent="0" lvl="0" marL="0" rtl="0" algn="ctr">
              <a:spcBef>
                <a:spcPts val="1600"/>
              </a:spcBef>
              <a:spcAft>
                <a:spcPts val="0"/>
              </a:spcAft>
              <a:buNone/>
            </a:pPr>
            <a:r>
              <a:t/>
            </a:r>
            <a:endParaRPr/>
          </a:p>
        </p:txBody>
      </p:sp>
      <p:sp>
        <p:nvSpPr>
          <p:cNvPr id="178" name="Google Shape;178;p30"/>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SzPts val="1900"/>
              <a:buChar char="●"/>
            </a:pPr>
            <a:r>
              <a:rPr b="1" lang="en" sz="1900"/>
              <a:t>Playing time will Never be equal-</a:t>
            </a:r>
            <a:endParaRPr b="1" sz="1900"/>
          </a:p>
          <a:p>
            <a:pPr indent="-349250" lvl="0" marL="457200" rtl="0" algn="l">
              <a:spcBef>
                <a:spcPts val="0"/>
              </a:spcBef>
              <a:spcAft>
                <a:spcPts val="0"/>
              </a:spcAft>
              <a:buSzPts val="1900"/>
              <a:buChar char="●"/>
            </a:pPr>
            <a:r>
              <a:rPr b="1" lang="en" sz="1900"/>
              <a:t>But we try to ALWAYS BE FAIR!</a:t>
            </a:r>
            <a:endParaRPr b="1" sz="1900"/>
          </a:p>
          <a:p>
            <a:pPr indent="-349250" lvl="0" marL="457200" rtl="0" algn="l">
              <a:spcBef>
                <a:spcPts val="0"/>
              </a:spcBef>
              <a:spcAft>
                <a:spcPts val="0"/>
              </a:spcAft>
              <a:buSzPts val="1900"/>
              <a:buChar char="●"/>
            </a:pPr>
            <a:r>
              <a:rPr b="1" lang="en" sz="1900"/>
              <a:t>There will always be starters, subs, and role players</a:t>
            </a:r>
            <a:endParaRPr b="1" sz="1900"/>
          </a:p>
          <a:p>
            <a:pPr indent="0" lvl="0" marL="0" rtl="0" algn="l">
              <a:spcBef>
                <a:spcPts val="1600"/>
              </a:spcBef>
              <a:spcAft>
                <a:spcPts val="0"/>
              </a:spcAft>
              <a:buNone/>
            </a:pPr>
            <a:r>
              <a:rPr b="1" lang="en" sz="1700"/>
              <a:t>Coaches determine playing time based on:</a:t>
            </a:r>
            <a:endParaRPr b="1" sz="1700"/>
          </a:p>
          <a:p>
            <a:pPr indent="-336550" lvl="0" marL="457200" rtl="0" algn="l">
              <a:spcBef>
                <a:spcPts val="1600"/>
              </a:spcBef>
              <a:spcAft>
                <a:spcPts val="0"/>
              </a:spcAft>
              <a:buSzPts val="1700"/>
              <a:buChar char="●"/>
            </a:pPr>
            <a:r>
              <a:rPr b="1" lang="en" sz="1700" u="sng"/>
              <a:t>PRACTICE</a:t>
            </a:r>
            <a:endParaRPr b="1" sz="1700"/>
          </a:p>
          <a:p>
            <a:pPr indent="-336550" lvl="0" marL="457200" rtl="0" algn="l">
              <a:spcBef>
                <a:spcPts val="0"/>
              </a:spcBef>
              <a:spcAft>
                <a:spcPts val="0"/>
              </a:spcAft>
              <a:buSzPts val="1700"/>
              <a:buChar char="●"/>
            </a:pPr>
            <a:r>
              <a:rPr b="1" lang="en" sz="1700"/>
              <a:t>Attitude</a:t>
            </a:r>
            <a:endParaRPr b="1" sz="1700"/>
          </a:p>
          <a:p>
            <a:pPr indent="-336550" lvl="0" marL="457200" rtl="0" algn="l">
              <a:spcBef>
                <a:spcPts val="0"/>
              </a:spcBef>
              <a:spcAft>
                <a:spcPts val="0"/>
              </a:spcAft>
              <a:buSzPts val="1700"/>
              <a:buChar char="●"/>
            </a:pPr>
            <a:r>
              <a:rPr b="1" lang="en" sz="1700"/>
              <a:t>Knowledge</a:t>
            </a:r>
            <a:endParaRPr b="1" sz="1700"/>
          </a:p>
          <a:p>
            <a:pPr indent="-336550" lvl="0" marL="457200" rtl="0" algn="l">
              <a:spcBef>
                <a:spcPts val="0"/>
              </a:spcBef>
              <a:spcAft>
                <a:spcPts val="0"/>
              </a:spcAft>
              <a:buSzPts val="1700"/>
              <a:buChar char="●"/>
            </a:pPr>
            <a:r>
              <a:rPr b="1" lang="en" sz="1700"/>
              <a:t>Effort</a:t>
            </a:r>
            <a:endParaRPr b="1" sz="1700"/>
          </a:p>
          <a:p>
            <a:pPr indent="-336550" lvl="0" marL="457200" rtl="0" algn="l">
              <a:spcBef>
                <a:spcPts val="0"/>
              </a:spcBef>
              <a:spcAft>
                <a:spcPts val="0"/>
              </a:spcAft>
              <a:buSzPts val="1700"/>
              <a:buChar char="●"/>
            </a:pPr>
            <a:r>
              <a:rPr b="1" lang="en" sz="1700"/>
              <a:t>Skill</a:t>
            </a:r>
            <a:endParaRPr b="1" sz="1700"/>
          </a:p>
          <a:p>
            <a:pPr indent="0" lvl="0" marL="0" rtl="0" algn="l">
              <a:spcBef>
                <a:spcPts val="1600"/>
              </a:spcBef>
              <a:spcAft>
                <a:spcPts val="0"/>
              </a:spcAft>
              <a:buNone/>
            </a:pPr>
            <a:r>
              <a:rPr b="1" lang="en"/>
              <a:t>Coaches see every day, every practice, every game</a:t>
            </a:r>
            <a:endParaRPr b="1" sz="1900"/>
          </a:p>
          <a:p>
            <a:pPr indent="0" lvl="0" marL="457200" rtl="0" algn="l">
              <a:spcBef>
                <a:spcPts val="1600"/>
              </a:spcBef>
              <a:spcAft>
                <a:spcPts val="1600"/>
              </a:spcAft>
              <a:buNone/>
            </a:pPr>
            <a:r>
              <a:t/>
            </a:r>
            <a:endParaRPr b="1" sz="1900"/>
          </a:p>
        </p:txBody>
      </p:sp>
      <p:pic>
        <p:nvPicPr>
          <p:cNvPr id="179" name="Google Shape;179;p30"/>
          <p:cNvPicPr preferRelativeResize="0"/>
          <p:nvPr/>
        </p:nvPicPr>
        <p:blipFill>
          <a:blip r:embed="rId3">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1"/>
          <p:cNvSpPr txBox="1"/>
          <p:nvPr>
            <p:ph type="title"/>
          </p:nvPr>
        </p:nvSpPr>
        <p:spPr>
          <a:xfrm>
            <a:off x="311725" y="500925"/>
            <a:ext cx="3706500" cy="10353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Athletic Information</a:t>
            </a:r>
            <a:endParaRPr/>
          </a:p>
        </p:txBody>
      </p:sp>
      <p:sp>
        <p:nvSpPr>
          <p:cNvPr id="185" name="Google Shape;185;p31"/>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chemeClr val="hlink"/>
                </a:solidFill>
                <a:hlinkClick r:id="rId3"/>
              </a:rPr>
              <a:t>www.timberlakeathletics.com</a:t>
            </a:r>
            <a:endParaRPr b="1" sz="2200"/>
          </a:p>
          <a:p>
            <a:pPr indent="0" lvl="0" marL="0" rtl="0" algn="l">
              <a:spcBef>
                <a:spcPts val="1600"/>
              </a:spcBef>
              <a:spcAft>
                <a:spcPts val="0"/>
              </a:spcAft>
              <a:buNone/>
            </a:pPr>
            <a:r>
              <a:rPr b="1" lang="en" sz="2200" u="sng">
                <a:solidFill>
                  <a:schemeClr val="hlink"/>
                </a:solidFill>
                <a:hlinkClick r:id="rId4"/>
              </a:rPr>
              <a:t>https://www.facebook.com/officialtimberlakehighschool</a:t>
            </a:r>
            <a:r>
              <a:rPr b="1" lang="en" sz="2200"/>
              <a:t> </a:t>
            </a:r>
            <a:endParaRPr b="1" sz="2200"/>
          </a:p>
          <a:p>
            <a:pPr indent="0" lvl="0" marL="0" rtl="0" algn="l">
              <a:spcBef>
                <a:spcPts val="1600"/>
              </a:spcBef>
              <a:spcAft>
                <a:spcPts val="0"/>
              </a:spcAft>
              <a:buNone/>
            </a:pPr>
            <a:r>
              <a:rPr b="1" lang="en" sz="2200" u="sng">
                <a:solidFill>
                  <a:schemeClr val="hlink"/>
                </a:solidFill>
                <a:hlinkClick r:id="rId5"/>
              </a:rPr>
              <a:t>Booster Club</a:t>
            </a:r>
            <a:endParaRPr b="1" sz="2200"/>
          </a:p>
          <a:p>
            <a:pPr indent="0" lvl="0" marL="0" rtl="0" algn="l">
              <a:spcBef>
                <a:spcPts val="1600"/>
              </a:spcBef>
              <a:spcAft>
                <a:spcPts val="0"/>
              </a:spcAft>
              <a:buNone/>
            </a:pPr>
            <a:r>
              <a:rPr b="1" lang="en" sz="2200"/>
              <a:t>Game Help</a:t>
            </a:r>
            <a:endParaRPr b="1" sz="2200"/>
          </a:p>
          <a:p>
            <a:pPr indent="0" lvl="0" marL="0" rtl="0" algn="l">
              <a:spcBef>
                <a:spcPts val="1600"/>
              </a:spcBef>
              <a:spcAft>
                <a:spcPts val="0"/>
              </a:spcAft>
              <a:buNone/>
            </a:pPr>
            <a:r>
              <a:t/>
            </a:r>
            <a:endParaRPr b="1" sz="2200"/>
          </a:p>
          <a:p>
            <a:pPr indent="0" lvl="0" marL="0" rtl="0" algn="l">
              <a:spcBef>
                <a:spcPts val="1600"/>
              </a:spcBef>
              <a:spcAft>
                <a:spcPts val="0"/>
              </a:spcAft>
              <a:buNone/>
            </a:pPr>
            <a:r>
              <a:t/>
            </a:r>
            <a:endParaRPr b="1" sz="2200"/>
          </a:p>
          <a:p>
            <a:pPr indent="0" lvl="0" marL="0" rtl="0" algn="l">
              <a:spcBef>
                <a:spcPts val="1600"/>
              </a:spcBef>
              <a:spcAft>
                <a:spcPts val="1600"/>
              </a:spcAft>
              <a:buNone/>
            </a:pPr>
            <a:r>
              <a:t/>
            </a:r>
            <a:endParaRPr b="1" sz="2200"/>
          </a:p>
        </p:txBody>
      </p:sp>
      <p:pic>
        <p:nvPicPr>
          <p:cNvPr id="186" name="Google Shape;186;p31"/>
          <p:cNvPicPr preferRelativeResize="0"/>
          <p:nvPr/>
        </p:nvPicPr>
        <p:blipFill>
          <a:blip r:embed="rId6">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title"/>
          </p:nvPr>
        </p:nvSpPr>
        <p:spPr>
          <a:xfrm>
            <a:off x="311725" y="500925"/>
            <a:ext cx="3706500" cy="14292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400"/>
              <a:t>Go Tigers!</a:t>
            </a:r>
            <a:endParaRPr sz="3400"/>
          </a:p>
          <a:p>
            <a:pPr indent="0" lvl="0" marL="0" rtl="0" algn="l">
              <a:spcBef>
                <a:spcPts val="0"/>
              </a:spcBef>
              <a:spcAft>
                <a:spcPts val="0"/>
              </a:spcAft>
              <a:buNone/>
            </a:pPr>
            <a:r>
              <a:t/>
            </a:r>
            <a:endParaRPr sz="2200"/>
          </a:p>
          <a:p>
            <a:pPr indent="0" lvl="0" marL="0" rtl="0" algn="l">
              <a:spcBef>
                <a:spcPts val="0"/>
              </a:spcBef>
              <a:spcAft>
                <a:spcPts val="0"/>
              </a:spcAft>
              <a:buNone/>
            </a:pPr>
            <a:r>
              <a:rPr lang="en" sz="2200"/>
              <a:t>We are Glad you’re Here!</a:t>
            </a:r>
            <a:endParaRPr sz="2200"/>
          </a:p>
        </p:txBody>
      </p:sp>
      <p:sp>
        <p:nvSpPr>
          <p:cNvPr id="72" name="Google Shape;72;p1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700" u="sng"/>
              <a:t>Topics for Tonight</a:t>
            </a:r>
            <a:endParaRPr b="1" sz="1800" u="sng"/>
          </a:p>
          <a:p>
            <a:pPr indent="-342900" lvl="0" marL="457200" rtl="0" algn="l">
              <a:spcBef>
                <a:spcPts val="1600"/>
              </a:spcBef>
              <a:spcAft>
                <a:spcPts val="0"/>
              </a:spcAft>
              <a:buSzPts val="1800"/>
              <a:buChar char="●"/>
            </a:pPr>
            <a:r>
              <a:rPr b="1" lang="en" sz="1800"/>
              <a:t>Vision/ Mission</a:t>
            </a:r>
            <a:endParaRPr b="1" sz="1800"/>
          </a:p>
          <a:p>
            <a:pPr indent="-342900" lvl="0" marL="457200" rtl="0" algn="l">
              <a:spcBef>
                <a:spcPts val="0"/>
              </a:spcBef>
              <a:spcAft>
                <a:spcPts val="0"/>
              </a:spcAft>
              <a:buSzPts val="1800"/>
              <a:buChar char="●"/>
            </a:pPr>
            <a:r>
              <a:rPr b="1" lang="en" sz="1800"/>
              <a:t>Eligibility </a:t>
            </a:r>
            <a:endParaRPr b="1" sz="1800"/>
          </a:p>
          <a:p>
            <a:pPr indent="-342900" lvl="0" marL="457200" rtl="0" algn="l">
              <a:spcBef>
                <a:spcPts val="0"/>
              </a:spcBef>
              <a:spcAft>
                <a:spcPts val="0"/>
              </a:spcAft>
              <a:buSzPts val="1800"/>
              <a:buChar char="●"/>
            </a:pPr>
            <a:r>
              <a:rPr b="1" lang="en" sz="1800"/>
              <a:t>Attendance and policies</a:t>
            </a:r>
            <a:endParaRPr b="1" sz="1800"/>
          </a:p>
          <a:p>
            <a:pPr indent="-342900" lvl="0" marL="457200" rtl="0" algn="l">
              <a:spcBef>
                <a:spcPts val="0"/>
              </a:spcBef>
              <a:spcAft>
                <a:spcPts val="0"/>
              </a:spcAft>
              <a:buSzPts val="1800"/>
              <a:buChar char="●"/>
            </a:pPr>
            <a:r>
              <a:rPr b="1" lang="en" sz="1800"/>
              <a:t>Role of parents</a:t>
            </a:r>
            <a:endParaRPr b="1" sz="1800"/>
          </a:p>
          <a:p>
            <a:pPr indent="-342900" lvl="0" marL="457200" rtl="0" algn="l">
              <a:spcBef>
                <a:spcPts val="0"/>
              </a:spcBef>
              <a:spcAft>
                <a:spcPts val="0"/>
              </a:spcAft>
              <a:buSzPts val="1800"/>
              <a:buChar char="●"/>
            </a:pPr>
            <a:r>
              <a:rPr b="1" lang="en" sz="1800"/>
              <a:t>Big Teams</a:t>
            </a:r>
            <a:endParaRPr b="1" sz="1800"/>
          </a:p>
          <a:p>
            <a:pPr indent="-342900" lvl="0" marL="457200" rtl="0" algn="l">
              <a:spcBef>
                <a:spcPts val="0"/>
              </a:spcBef>
              <a:spcAft>
                <a:spcPts val="0"/>
              </a:spcAft>
              <a:buSzPts val="1800"/>
              <a:buChar char="●"/>
            </a:pPr>
            <a:r>
              <a:rPr b="1" lang="en" sz="1800" u="sng">
                <a:solidFill>
                  <a:schemeClr val="hlink"/>
                </a:solidFill>
                <a:hlinkClick r:id="rId3"/>
              </a:rPr>
              <a:t>www.timberlakeathletics.com</a:t>
            </a:r>
            <a:endParaRPr b="1" sz="1800"/>
          </a:p>
          <a:p>
            <a:pPr indent="-342900" lvl="0" marL="457200" rtl="0" algn="l">
              <a:spcBef>
                <a:spcPts val="0"/>
              </a:spcBef>
              <a:spcAft>
                <a:spcPts val="0"/>
              </a:spcAft>
              <a:buSzPts val="1800"/>
              <a:buChar char="●"/>
            </a:pPr>
            <a:r>
              <a:rPr b="1" lang="en" sz="1800" u="sng">
                <a:solidFill>
                  <a:schemeClr val="hlink"/>
                </a:solidFill>
                <a:hlinkClick r:id="rId4"/>
              </a:rPr>
              <a:t>Player and Parent Manual</a:t>
            </a:r>
            <a:r>
              <a:rPr b="1" lang="en" sz="1800"/>
              <a:t> </a:t>
            </a:r>
            <a:endParaRPr b="1" sz="1800"/>
          </a:p>
          <a:p>
            <a:pPr indent="-342900" lvl="0" marL="457200" rtl="0" algn="l">
              <a:spcBef>
                <a:spcPts val="0"/>
              </a:spcBef>
              <a:spcAft>
                <a:spcPts val="0"/>
              </a:spcAft>
              <a:buSzPts val="1800"/>
              <a:buChar char="●"/>
            </a:pPr>
            <a:r>
              <a:rPr b="1" lang="en" sz="1800"/>
              <a:t>Answer your questions</a:t>
            </a:r>
            <a:endParaRPr b="1" sz="1800"/>
          </a:p>
          <a:p>
            <a:pPr indent="-342900" lvl="0" marL="457200" rtl="0" algn="l">
              <a:spcBef>
                <a:spcPts val="0"/>
              </a:spcBef>
              <a:spcAft>
                <a:spcPts val="0"/>
              </a:spcAft>
              <a:buSzPts val="1800"/>
              <a:buChar char="●"/>
            </a:pPr>
            <a:r>
              <a:rPr b="1" lang="en" sz="1800"/>
              <a:t>Coaches meetings</a:t>
            </a:r>
            <a:endParaRPr b="1" sz="1800"/>
          </a:p>
          <a:p>
            <a:pPr indent="0" lvl="0" marL="0" rtl="0" algn="l">
              <a:spcBef>
                <a:spcPts val="1600"/>
              </a:spcBef>
              <a:spcAft>
                <a:spcPts val="1600"/>
              </a:spcAft>
              <a:buNone/>
            </a:pPr>
            <a:r>
              <a:t/>
            </a:r>
            <a:endParaRPr sz="1800"/>
          </a:p>
        </p:txBody>
      </p:sp>
      <p:pic>
        <p:nvPicPr>
          <p:cNvPr id="73" name="Google Shape;73;p14"/>
          <p:cNvPicPr preferRelativeResize="0"/>
          <p:nvPr/>
        </p:nvPicPr>
        <p:blipFill>
          <a:blip r:embed="rId5">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2"/>
          <p:cNvSpPr txBox="1"/>
          <p:nvPr>
            <p:ph type="title"/>
          </p:nvPr>
        </p:nvSpPr>
        <p:spPr>
          <a:xfrm>
            <a:off x="311725" y="500925"/>
            <a:ext cx="3706500" cy="6171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Team Locations</a:t>
            </a:r>
            <a:endParaRPr/>
          </a:p>
        </p:txBody>
      </p:sp>
      <p:sp>
        <p:nvSpPr>
          <p:cNvPr id="192" name="Google Shape;192;p32"/>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t>Baseball - Aux Gym</a:t>
            </a:r>
            <a:endParaRPr b="1" sz="1600"/>
          </a:p>
          <a:p>
            <a:pPr indent="0" lvl="0" marL="0" rtl="0" algn="l">
              <a:spcBef>
                <a:spcPts val="1600"/>
              </a:spcBef>
              <a:spcAft>
                <a:spcPts val="0"/>
              </a:spcAft>
              <a:buNone/>
            </a:pPr>
            <a:r>
              <a:rPr b="1" lang="en" sz="1600"/>
              <a:t>Softball- Online- after tryouts</a:t>
            </a:r>
            <a:endParaRPr b="1" sz="1600"/>
          </a:p>
          <a:p>
            <a:pPr indent="0" lvl="0" marL="0" rtl="0" algn="l">
              <a:spcBef>
                <a:spcPts val="1600"/>
              </a:spcBef>
              <a:spcAft>
                <a:spcPts val="0"/>
              </a:spcAft>
              <a:buNone/>
            </a:pPr>
            <a:r>
              <a:rPr b="1" lang="en" sz="1600"/>
              <a:t>Track and Field- Commons</a:t>
            </a:r>
            <a:endParaRPr b="1" sz="1600"/>
          </a:p>
          <a:p>
            <a:pPr indent="0" lvl="0" marL="0" rtl="0" algn="l">
              <a:spcBef>
                <a:spcPts val="1600"/>
              </a:spcBef>
              <a:spcAft>
                <a:spcPts val="0"/>
              </a:spcAft>
              <a:buNone/>
            </a:pPr>
            <a:r>
              <a:rPr b="1" lang="en" sz="1600"/>
              <a:t>Golf- Sign ups are on the table under the calendar and you can leave contact information if you have questions. </a:t>
            </a:r>
            <a:endParaRPr b="1" sz="1600"/>
          </a:p>
          <a:p>
            <a:pPr indent="0" lvl="0" marL="0" rtl="0" algn="l">
              <a:spcBef>
                <a:spcPts val="1600"/>
              </a:spcBef>
              <a:spcAft>
                <a:spcPts val="0"/>
              </a:spcAft>
              <a:buNone/>
            </a:pPr>
            <a:r>
              <a:t/>
            </a:r>
            <a:endParaRPr b="1" sz="1600"/>
          </a:p>
          <a:p>
            <a:pPr indent="0" lvl="0" marL="0" rtl="0" algn="l">
              <a:spcBef>
                <a:spcPts val="1600"/>
              </a:spcBef>
              <a:spcAft>
                <a:spcPts val="1600"/>
              </a:spcAft>
              <a:buNone/>
            </a:pPr>
            <a:r>
              <a:t/>
            </a:r>
            <a:endParaRPr b="1" sz="1600"/>
          </a:p>
        </p:txBody>
      </p:sp>
      <p:pic>
        <p:nvPicPr>
          <p:cNvPr id="193" name="Google Shape;193;p32"/>
          <p:cNvPicPr preferRelativeResize="0"/>
          <p:nvPr/>
        </p:nvPicPr>
        <p:blipFill>
          <a:blip r:embed="rId3">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25" y="500925"/>
            <a:ext cx="3809700" cy="458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Vision/ Mission </a:t>
            </a:r>
            <a:endParaRPr/>
          </a:p>
          <a:p>
            <a:pPr indent="0" lvl="0" marL="0" rtl="0" algn="l">
              <a:spcBef>
                <a:spcPts val="0"/>
              </a:spcBef>
              <a:spcAft>
                <a:spcPts val="0"/>
              </a:spcAft>
              <a:buNone/>
            </a:pPr>
            <a:r>
              <a:rPr b="1" i="1" lang="en" sz="2000">
                <a:latin typeface="Times New Roman"/>
                <a:ea typeface="Times New Roman"/>
                <a:cs typeface="Times New Roman"/>
                <a:sym typeface="Times New Roman"/>
              </a:rPr>
              <a:t>Lakeland School District values the pursuit of excellence through personal development and team-</a:t>
            </a:r>
            <a:endParaRPr b="1" i="1" sz="2000">
              <a:latin typeface="Times New Roman"/>
              <a:ea typeface="Times New Roman"/>
              <a:cs typeface="Times New Roman"/>
              <a:sym typeface="Times New Roman"/>
            </a:endParaRPr>
          </a:p>
          <a:p>
            <a:pPr indent="0" lvl="0" marL="0" rtl="0" algn="l">
              <a:spcBef>
                <a:spcPts val="0"/>
              </a:spcBef>
              <a:spcAft>
                <a:spcPts val="0"/>
              </a:spcAft>
              <a:buNone/>
            </a:pPr>
            <a:r>
              <a:rPr b="1" i="1" lang="en" sz="2000">
                <a:latin typeface="Times New Roman"/>
                <a:ea typeface="Times New Roman"/>
                <a:cs typeface="Times New Roman"/>
                <a:sym typeface="Times New Roman"/>
              </a:rPr>
              <a:t>work, ethical and responsible behavior on the field and off, adherence to the spirit of rules as well as to their letter, leadership and strength of character, and sportsmanship.  LJSD Activities instills habits which will lead students to better and healthier lives.</a:t>
            </a:r>
            <a:endParaRPr b="1" i="1" sz="2000">
              <a:latin typeface="Times New Roman"/>
              <a:ea typeface="Times New Roman"/>
              <a:cs typeface="Times New Roman"/>
              <a:sym typeface="Times New Roman"/>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9" name="Google Shape;79;p15"/>
          <p:cNvSpPr txBox="1"/>
          <p:nvPr>
            <p:ph idx="1" type="body"/>
          </p:nvPr>
        </p:nvSpPr>
        <p:spPr>
          <a:xfrm>
            <a:off x="4644675" y="500925"/>
            <a:ext cx="4310700" cy="4734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000">
                <a:latin typeface="Happy Monkey"/>
                <a:ea typeface="Happy Monkey"/>
                <a:cs typeface="Happy Monkey"/>
                <a:sym typeface="Happy Monkey"/>
              </a:rPr>
              <a:t>The interscholastic activities program of Timberlake is designed to: </a:t>
            </a:r>
            <a:endParaRPr b="1" sz="1000">
              <a:latin typeface="Happy Monkey"/>
              <a:ea typeface="Happy Monkey"/>
              <a:cs typeface="Happy Monkey"/>
              <a:sym typeface="Happy Monkey"/>
            </a:endParaRPr>
          </a:p>
          <a:p>
            <a:pPr indent="0" lvl="0" marL="0" rtl="0" algn="l">
              <a:lnSpc>
                <a:spcPct val="100000"/>
              </a:lnSpc>
              <a:spcBef>
                <a:spcPts val="1600"/>
              </a:spcBef>
              <a:spcAft>
                <a:spcPts val="0"/>
              </a:spcAft>
              <a:buNone/>
            </a:pPr>
            <a:r>
              <a:rPr b="1" lang="en" sz="1000">
                <a:latin typeface="Happy Monkey"/>
                <a:ea typeface="Happy Monkey"/>
                <a:cs typeface="Happy Monkey"/>
                <a:sym typeface="Happy Monkey"/>
              </a:rPr>
              <a:t>- involve students in wholesome, healthy competition, </a:t>
            </a:r>
            <a:endParaRPr b="1" sz="1000">
              <a:latin typeface="Happy Monkey"/>
              <a:ea typeface="Happy Monkey"/>
              <a:cs typeface="Happy Monkey"/>
              <a:sym typeface="Happy Monkey"/>
            </a:endParaRPr>
          </a:p>
          <a:p>
            <a:pPr indent="0" lvl="0" marL="0" rtl="0" algn="l">
              <a:lnSpc>
                <a:spcPct val="100000"/>
              </a:lnSpc>
              <a:spcBef>
                <a:spcPts val="1600"/>
              </a:spcBef>
              <a:spcAft>
                <a:spcPts val="0"/>
              </a:spcAft>
              <a:buNone/>
            </a:pPr>
            <a:r>
              <a:rPr b="1" lang="en" sz="1000">
                <a:latin typeface="Happy Monkey"/>
                <a:ea typeface="Happy Monkey"/>
                <a:cs typeface="Happy Monkey"/>
                <a:sym typeface="Happy Monkey"/>
              </a:rPr>
              <a:t>- teach respect for rules and authority,</a:t>
            </a:r>
            <a:endParaRPr b="1" sz="1000">
              <a:latin typeface="Happy Monkey"/>
              <a:ea typeface="Happy Monkey"/>
              <a:cs typeface="Happy Monkey"/>
              <a:sym typeface="Happy Monkey"/>
            </a:endParaRPr>
          </a:p>
          <a:p>
            <a:pPr indent="0" lvl="0" marL="0" rtl="0" algn="l">
              <a:lnSpc>
                <a:spcPct val="100000"/>
              </a:lnSpc>
              <a:spcBef>
                <a:spcPts val="1600"/>
              </a:spcBef>
              <a:spcAft>
                <a:spcPts val="0"/>
              </a:spcAft>
              <a:buNone/>
            </a:pPr>
            <a:r>
              <a:rPr b="1" lang="en" sz="1000">
                <a:latin typeface="Happy Monkey"/>
                <a:ea typeface="Happy Monkey"/>
                <a:cs typeface="Happy Monkey"/>
                <a:sym typeface="Happy Monkey"/>
              </a:rPr>
              <a:t> - teach respect for the property and person of others,</a:t>
            </a:r>
            <a:endParaRPr b="1" sz="1000">
              <a:latin typeface="Happy Monkey"/>
              <a:ea typeface="Happy Monkey"/>
              <a:cs typeface="Happy Monkey"/>
              <a:sym typeface="Happy Monkey"/>
            </a:endParaRPr>
          </a:p>
          <a:p>
            <a:pPr indent="0" lvl="0" marL="0" rtl="0" algn="l">
              <a:lnSpc>
                <a:spcPct val="100000"/>
              </a:lnSpc>
              <a:spcBef>
                <a:spcPts val="1600"/>
              </a:spcBef>
              <a:spcAft>
                <a:spcPts val="0"/>
              </a:spcAft>
              <a:buNone/>
            </a:pPr>
            <a:r>
              <a:rPr b="1" lang="en" sz="1000">
                <a:latin typeface="Happy Monkey"/>
                <a:ea typeface="Happy Monkey"/>
                <a:cs typeface="Happy Monkey"/>
                <a:sym typeface="Happy Monkey"/>
              </a:rPr>
              <a:t> - develop self discipline through rigorous training, </a:t>
            </a:r>
            <a:endParaRPr b="1" sz="1000">
              <a:latin typeface="Happy Monkey"/>
              <a:ea typeface="Happy Monkey"/>
              <a:cs typeface="Happy Monkey"/>
              <a:sym typeface="Happy Monkey"/>
            </a:endParaRPr>
          </a:p>
          <a:p>
            <a:pPr indent="0" lvl="0" marL="0" rtl="0" algn="l">
              <a:lnSpc>
                <a:spcPct val="100000"/>
              </a:lnSpc>
              <a:spcBef>
                <a:spcPts val="1600"/>
              </a:spcBef>
              <a:spcAft>
                <a:spcPts val="0"/>
              </a:spcAft>
              <a:buNone/>
            </a:pPr>
            <a:r>
              <a:rPr b="1" lang="en" sz="1000">
                <a:latin typeface="Happy Monkey"/>
                <a:ea typeface="Happy Monkey"/>
                <a:cs typeface="Happy Monkey"/>
                <a:sym typeface="Happy Monkey"/>
              </a:rPr>
              <a:t>- develop sportsmanship through competition,</a:t>
            </a:r>
            <a:endParaRPr b="1" sz="1000">
              <a:latin typeface="Happy Monkey"/>
              <a:ea typeface="Happy Monkey"/>
              <a:cs typeface="Happy Monkey"/>
              <a:sym typeface="Happy Monkey"/>
            </a:endParaRPr>
          </a:p>
          <a:p>
            <a:pPr indent="0" lvl="0" marL="0" rtl="0" algn="l">
              <a:lnSpc>
                <a:spcPct val="100000"/>
              </a:lnSpc>
              <a:spcBef>
                <a:spcPts val="1600"/>
              </a:spcBef>
              <a:spcAft>
                <a:spcPts val="0"/>
              </a:spcAft>
              <a:buNone/>
            </a:pPr>
            <a:r>
              <a:rPr b="1" lang="en" sz="1000">
                <a:latin typeface="Happy Monkey"/>
                <a:ea typeface="Happy Monkey"/>
                <a:cs typeface="Happy Monkey"/>
                <a:sym typeface="Happy Monkey"/>
              </a:rPr>
              <a:t> - teach the fundamentals of each activity, </a:t>
            </a:r>
            <a:endParaRPr b="1" sz="1000">
              <a:latin typeface="Happy Monkey"/>
              <a:ea typeface="Happy Monkey"/>
              <a:cs typeface="Happy Monkey"/>
              <a:sym typeface="Happy Monkey"/>
            </a:endParaRPr>
          </a:p>
          <a:p>
            <a:pPr indent="0" lvl="0" marL="0" rtl="0" algn="l">
              <a:lnSpc>
                <a:spcPct val="100000"/>
              </a:lnSpc>
              <a:spcBef>
                <a:spcPts val="1600"/>
              </a:spcBef>
              <a:spcAft>
                <a:spcPts val="0"/>
              </a:spcAft>
              <a:buNone/>
            </a:pPr>
            <a:r>
              <a:rPr b="1" lang="en" sz="1000">
                <a:latin typeface="Happy Monkey"/>
                <a:ea typeface="Happy Monkey"/>
                <a:cs typeface="Happy Monkey"/>
                <a:sym typeface="Happy Monkey"/>
              </a:rPr>
              <a:t>- develop the individual participant to his/her potential, </a:t>
            </a:r>
            <a:endParaRPr b="1" sz="1000">
              <a:latin typeface="Happy Monkey"/>
              <a:ea typeface="Happy Monkey"/>
              <a:cs typeface="Happy Monkey"/>
              <a:sym typeface="Happy Monkey"/>
            </a:endParaRPr>
          </a:p>
          <a:p>
            <a:pPr indent="0" lvl="0" marL="0" rtl="0" algn="l">
              <a:lnSpc>
                <a:spcPct val="100000"/>
              </a:lnSpc>
              <a:spcBef>
                <a:spcPts val="1600"/>
              </a:spcBef>
              <a:spcAft>
                <a:spcPts val="0"/>
              </a:spcAft>
              <a:buNone/>
            </a:pPr>
            <a:r>
              <a:rPr b="1" lang="en" sz="1000">
                <a:latin typeface="Happy Monkey"/>
                <a:ea typeface="Happy Monkey"/>
                <a:cs typeface="Happy Monkey"/>
                <a:sym typeface="Happy Monkey"/>
              </a:rPr>
              <a:t>- teach the value of working with others as a team, </a:t>
            </a:r>
            <a:endParaRPr b="1" sz="1000">
              <a:latin typeface="Happy Monkey"/>
              <a:ea typeface="Happy Monkey"/>
              <a:cs typeface="Happy Monkey"/>
              <a:sym typeface="Happy Monkey"/>
            </a:endParaRPr>
          </a:p>
          <a:p>
            <a:pPr indent="0" lvl="0" marL="0" rtl="0" algn="l">
              <a:lnSpc>
                <a:spcPct val="100000"/>
              </a:lnSpc>
              <a:spcBef>
                <a:spcPts val="1600"/>
              </a:spcBef>
              <a:spcAft>
                <a:spcPts val="0"/>
              </a:spcAft>
              <a:buNone/>
            </a:pPr>
            <a:r>
              <a:rPr b="1" lang="en" sz="1000">
                <a:latin typeface="Happy Monkey"/>
                <a:ea typeface="Happy Monkey"/>
                <a:cs typeface="Happy Monkey"/>
                <a:sym typeface="Happy Monkey"/>
              </a:rPr>
              <a:t>- build physical and mental capacities, and</a:t>
            </a:r>
            <a:endParaRPr b="1" sz="1000">
              <a:latin typeface="Happy Monkey"/>
              <a:ea typeface="Happy Monkey"/>
              <a:cs typeface="Happy Monkey"/>
              <a:sym typeface="Happy Monkey"/>
            </a:endParaRPr>
          </a:p>
          <a:p>
            <a:pPr indent="0" lvl="0" marL="0" rtl="0" algn="l">
              <a:lnSpc>
                <a:spcPct val="100000"/>
              </a:lnSpc>
              <a:spcBef>
                <a:spcPts val="1600"/>
              </a:spcBef>
              <a:spcAft>
                <a:spcPts val="1600"/>
              </a:spcAft>
              <a:buNone/>
            </a:pPr>
            <a:r>
              <a:rPr b="1" lang="en" sz="1000">
                <a:latin typeface="Happy Monkey"/>
                <a:ea typeface="Happy Monkey"/>
                <a:cs typeface="Happy Monkey"/>
                <a:sym typeface="Happy Monkey"/>
              </a:rPr>
              <a:t> - develop the attributes of cooperation and social adjustment, stressing high moral character. </a:t>
            </a:r>
            <a:endParaRPr b="1" sz="1000">
              <a:latin typeface="Happy Monkey"/>
              <a:ea typeface="Happy Monkey"/>
              <a:cs typeface="Happy Monkey"/>
              <a:sym typeface="Happy Monkey"/>
            </a:endParaRPr>
          </a:p>
        </p:txBody>
      </p:sp>
      <p:sp>
        <p:nvSpPr>
          <p:cNvPr id="80" name="Google Shape;80;p15"/>
          <p:cNvSpPr txBox="1"/>
          <p:nvPr/>
        </p:nvSpPr>
        <p:spPr>
          <a:xfrm>
            <a:off x="5740650" y="2327250"/>
            <a:ext cx="3429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Contact Information </a:t>
            </a:r>
            <a:endParaRPr/>
          </a:p>
        </p:txBody>
      </p:sp>
      <p:sp>
        <p:nvSpPr>
          <p:cNvPr id="86" name="Google Shape;86;p16"/>
          <p:cNvSpPr txBox="1"/>
          <p:nvPr>
            <p:ph idx="1" type="body"/>
          </p:nvPr>
        </p:nvSpPr>
        <p:spPr>
          <a:xfrm>
            <a:off x="4644675" y="500925"/>
            <a:ext cx="4168500" cy="45954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i="1" lang="en" sz="1600">
                <a:solidFill>
                  <a:srgbClr val="000000"/>
                </a:solidFill>
                <a:latin typeface="Times New Roman"/>
                <a:ea typeface="Times New Roman"/>
                <a:cs typeface="Times New Roman"/>
                <a:sym typeface="Times New Roman"/>
              </a:rPr>
              <a:t>ADMINISTRATION</a:t>
            </a:r>
            <a:endParaRPr b="1" i="1" sz="1600">
              <a:solidFill>
                <a:srgbClr val="000000"/>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i="1" lang="en" sz="1200">
                <a:solidFill>
                  <a:srgbClr val="000000"/>
                </a:solidFill>
                <a:latin typeface="Times New Roman"/>
                <a:ea typeface="Times New Roman"/>
                <a:cs typeface="Times New Roman"/>
                <a:sym typeface="Times New Roman"/>
              </a:rPr>
              <a:t> </a:t>
            </a:r>
            <a:endParaRPr i="1" sz="12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Principal: Ryne Eberlin-</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 </a:t>
            </a:r>
            <a:r>
              <a:rPr lang="en" sz="140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ryne.eberlin@lakeland272.org</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Assistant  Principal: Josh Hegstad- </a:t>
            </a:r>
            <a:r>
              <a:rPr lang="en" sz="14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joshua.hegstad@lakeland272.org</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Activities Director: Catey Walton - </a:t>
            </a:r>
            <a:r>
              <a:rPr lang="en" sz="1400" u="sng">
                <a:solidFill>
                  <a:srgbClr val="1155CC"/>
                </a:solidFill>
                <a:latin typeface="Times New Roman"/>
                <a:ea typeface="Times New Roman"/>
                <a:cs typeface="Times New Roman"/>
                <a:sym typeface="Times New Roman"/>
                <a:hlinkClick r:id="rId5">
                  <a:extLst>
                    <a:ext uri="{A12FA001-AC4F-418D-AE19-62706E023703}">
                      <ahyp:hlinkClr val="tx"/>
                    </a:ext>
                  </a:extLst>
                </a:hlinkClick>
              </a:rPr>
              <a:t>cwalton@lakeland272.org</a:t>
            </a:r>
            <a:r>
              <a:rPr lang="en" sz="1400">
                <a:solidFill>
                  <a:srgbClr val="000000"/>
                </a:solidFill>
                <a:latin typeface="Times New Roman"/>
                <a:ea typeface="Times New Roman"/>
                <a:cs typeface="Times New Roman"/>
                <a:sym typeface="Times New Roman"/>
              </a:rPr>
              <a:t> </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		</a:t>
            </a:r>
            <a:r>
              <a:rPr b="1" i="1" lang="en" sz="1600">
                <a:solidFill>
                  <a:srgbClr val="000000"/>
                </a:solidFill>
                <a:latin typeface="Times New Roman"/>
                <a:ea typeface="Times New Roman"/>
                <a:cs typeface="Times New Roman"/>
                <a:sym typeface="Times New Roman"/>
              </a:rPr>
              <a:t>SPRING COACHES</a:t>
            </a:r>
            <a:endParaRPr b="1" i="1" sz="16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i="1" sz="16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 Track and Field: Brian Kluss</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u="sng">
                <a:solidFill>
                  <a:schemeClr val="hlink"/>
                </a:solidFill>
                <a:latin typeface="Times New Roman"/>
                <a:ea typeface="Times New Roman"/>
                <a:cs typeface="Times New Roman"/>
                <a:sym typeface="Times New Roman"/>
                <a:hlinkClick r:id="rId6"/>
              </a:rPr>
              <a:t>bkluss@lakeland272.org</a:t>
            </a:r>
            <a:r>
              <a:rPr lang="en" sz="1400">
                <a:solidFill>
                  <a:srgbClr val="000000"/>
                </a:solidFill>
                <a:latin typeface="Times New Roman"/>
                <a:ea typeface="Times New Roman"/>
                <a:cs typeface="Times New Roman"/>
                <a:sym typeface="Times New Roman"/>
              </a:rPr>
              <a:t> </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Baseball: Bryce Johnson</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u="sng">
                <a:solidFill>
                  <a:schemeClr val="hlink"/>
                </a:solidFill>
                <a:latin typeface="Times New Roman"/>
                <a:ea typeface="Times New Roman"/>
                <a:cs typeface="Times New Roman"/>
                <a:sym typeface="Times New Roman"/>
                <a:hlinkClick r:id="rId7"/>
              </a:rPr>
              <a:t>bryce.johnson@lakeland272.org</a:t>
            </a:r>
            <a:r>
              <a:rPr lang="en" sz="1400">
                <a:solidFill>
                  <a:srgbClr val="000000"/>
                </a:solidFill>
                <a:latin typeface="Times New Roman"/>
                <a:ea typeface="Times New Roman"/>
                <a:cs typeface="Times New Roman"/>
                <a:sym typeface="Times New Roman"/>
              </a:rPr>
              <a:t> </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Softball: Casi Luppinaci</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u="sng">
                <a:solidFill>
                  <a:schemeClr val="hlink"/>
                </a:solidFill>
                <a:latin typeface="Times New Roman"/>
                <a:ea typeface="Times New Roman"/>
                <a:cs typeface="Times New Roman"/>
                <a:sym typeface="Times New Roman"/>
                <a:hlinkClick r:id="rId8"/>
              </a:rPr>
              <a:t>casi.luppinaci@lakeland272.org</a:t>
            </a:r>
            <a:r>
              <a:rPr lang="en" sz="1400">
                <a:solidFill>
                  <a:srgbClr val="000000"/>
                </a:solidFill>
                <a:latin typeface="Times New Roman"/>
                <a:ea typeface="Times New Roman"/>
                <a:cs typeface="Times New Roman"/>
                <a:sym typeface="Times New Roman"/>
              </a:rPr>
              <a:t> </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Golf : Mathew Miller</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u="sng">
                <a:solidFill>
                  <a:schemeClr val="hlink"/>
                </a:solidFill>
                <a:latin typeface="Times New Roman"/>
                <a:ea typeface="Times New Roman"/>
                <a:cs typeface="Times New Roman"/>
                <a:sym typeface="Times New Roman"/>
                <a:hlinkClick r:id="rId9"/>
              </a:rPr>
              <a:t>mmiller@lakeland272.org</a:t>
            </a:r>
            <a:r>
              <a:rPr lang="en" sz="1400">
                <a:solidFill>
                  <a:srgbClr val="000000"/>
                </a:solidFill>
                <a:latin typeface="Times New Roman"/>
                <a:ea typeface="Times New Roman"/>
                <a:cs typeface="Times New Roman"/>
                <a:sym typeface="Times New Roman"/>
              </a:rPr>
              <a:t> </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0" rtl="0" algn="l">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Policies/Procedure/ Rules and </a:t>
            </a:r>
            <a:r>
              <a:rPr lang="en"/>
              <a:t>Regulations</a:t>
            </a:r>
            <a:endParaRPr/>
          </a:p>
          <a:p>
            <a:pPr indent="0" lvl="0" marL="0" rtl="0" algn="l">
              <a:spcBef>
                <a:spcPts val="0"/>
              </a:spcBef>
              <a:spcAft>
                <a:spcPts val="0"/>
              </a:spcAft>
              <a:buNone/>
            </a:pPr>
            <a:r>
              <a:t/>
            </a:r>
            <a:endParaRPr/>
          </a:p>
        </p:txBody>
      </p:sp>
      <p:sp>
        <p:nvSpPr>
          <p:cNvPr id="92" name="Google Shape;92;p17"/>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42900" lvl="0" marL="457200" rtl="0" algn="l">
              <a:spcBef>
                <a:spcPts val="1600"/>
              </a:spcBef>
              <a:spcAft>
                <a:spcPts val="0"/>
              </a:spcAft>
              <a:buClr>
                <a:srgbClr val="202124"/>
              </a:buClr>
              <a:buSzPts val="1800"/>
              <a:buFont typeface="Happy Monkey"/>
              <a:buChar char="●"/>
            </a:pPr>
            <a:r>
              <a:rPr lang="en" sz="1800">
                <a:solidFill>
                  <a:srgbClr val="202124"/>
                </a:solidFill>
                <a:highlight>
                  <a:srgbClr val="FFFFFF"/>
                </a:highlight>
                <a:latin typeface="Happy Monkey"/>
                <a:ea typeface="Happy Monkey"/>
                <a:cs typeface="Happy Monkey"/>
                <a:sym typeface="Happy Monkey"/>
              </a:rPr>
              <a:t>National Federation of State High School Associations (NFHS)</a:t>
            </a:r>
            <a:endParaRPr sz="1800">
              <a:solidFill>
                <a:srgbClr val="202124"/>
              </a:solidFill>
              <a:highlight>
                <a:srgbClr val="FFFFFF"/>
              </a:highlight>
              <a:latin typeface="Happy Monkey"/>
              <a:ea typeface="Happy Monkey"/>
              <a:cs typeface="Happy Monkey"/>
              <a:sym typeface="Happy Monkey"/>
            </a:endParaRPr>
          </a:p>
          <a:p>
            <a:pPr indent="-342900" lvl="0" marL="457200" rtl="0" algn="l">
              <a:spcBef>
                <a:spcPts val="0"/>
              </a:spcBef>
              <a:spcAft>
                <a:spcPts val="0"/>
              </a:spcAft>
              <a:buClr>
                <a:srgbClr val="202124"/>
              </a:buClr>
              <a:buSzPts val="1800"/>
              <a:buFont typeface="Happy Monkey"/>
              <a:buChar char="●"/>
            </a:pPr>
            <a:r>
              <a:rPr lang="en" sz="1800">
                <a:solidFill>
                  <a:srgbClr val="202124"/>
                </a:solidFill>
                <a:highlight>
                  <a:srgbClr val="FFFFFF"/>
                </a:highlight>
                <a:latin typeface="Happy Monkey"/>
                <a:ea typeface="Happy Monkey"/>
                <a:cs typeface="Happy Monkey"/>
                <a:sym typeface="Happy Monkey"/>
              </a:rPr>
              <a:t>Idaho High School Activities Association (IHSAA)</a:t>
            </a:r>
            <a:endParaRPr sz="1800">
              <a:solidFill>
                <a:srgbClr val="202124"/>
              </a:solidFill>
              <a:highlight>
                <a:srgbClr val="FFFFFF"/>
              </a:highlight>
              <a:latin typeface="Happy Monkey"/>
              <a:ea typeface="Happy Monkey"/>
              <a:cs typeface="Happy Monkey"/>
              <a:sym typeface="Happy Monkey"/>
            </a:endParaRPr>
          </a:p>
          <a:p>
            <a:pPr indent="-342900" lvl="0" marL="457200" rtl="0" algn="l">
              <a:spcBef>
                <a:spcPts val="0"/>
              </a:spcBef>
              <a:spcAft>
                <a:spcPts val="0"/>
              </a:spcAft>
              <a:buClr>
                <a:srgbClr val="202124"/>
              </a:buClr>
              <a:buSzPts val="1800"/>
              <a:buFont typeface="Happy Monkey"/>
              <a:buChar char="●"/>
            </a:pPr>
            <a:r>
              <a:rPr lang="en" sz="1800">
                <a:solidFill>
                  <a:srgbClr val="202124"/>
                </a:solidFill>
                <a:highlight>
                  <a:srgbClr val="FFFFFF"/>
                </a:highlight>
                <a:latin typeface="Happy Monkey"/>
                <a:ea typeface="Happy Monkey"/>
                <a:cs typeface="Happy Monkey"/>
                <a:sym typeface="Happy Monkey"/>
              </a:rPr>
              <a:t>Lakeland School District Policies</a:t>
            </a:r>
            <a:endParaRPr sz="1800">
              <a:solidFill>
                <a:srgbClr val="202124"/>
              </a:solidFill>
              <a:highlight>
                <a:srgbClr val="FFFFFF"/>
              </a:highlight>
              <a:latin typeface="Happy Monkey"/>
              <a:ea typeface="Happy Monkey"/>
              <a:cs typeface="Happy Monkey"/>
              <a:sym typeface="Happy Monkey"/>
            </a:endParaRPr>
          </a:p>
          <a:p>
            <a:pPr indent="0" lvl="0" marL="0" rtl="0" algn="l">
              <a:spcBef>
                <a:spcPts val="1600"/>
              </a:spcBef>
              <a:spcAft>
                <a:spcPts val="0"/>
              </a:spcAft>
              <a:buNone/>
            </a:pPr>
            <a:r>
              <a:t/>
            </a:r>
            <a:endParaRPr sz="1800">
              <a:solidFill>
                <a:srgbClr val="202124"/>
              </a:solidFill>
              <a:highlight>
                <a:srgbClr val="FFFFFF"/>
              </a:highlight>
            </a:endParaRPr>
          </a:p>
          <a:p>
            <a:pPr indent="0" lvl="0" marL="0" rtl="0" algn="l">
              <a:spcBef>
                <a:spcPts val="1600"/>
              </a:spcBef>
              <a:spcAft>
                <a:spcPts val="0"/>
              </a:spcAft>
              <a:buNone/>
            </a:pPr>
            <a:r>
              <a:t/>
            </a:r>
            <a:endParaRPr sz="1800">
              <a:solidFill>
                <a:srgbClr val="202124"/>
              </a:solidFill>
              <a:highlight>
                <a:srgbClr val="FFFFFF"/>
              </a:highlight>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25" y="500925"/>
            <a:ext cx="3706500" cy="1732200"/>
          </a:xfrm>
          <a:prstGeom prst="rect">
            <a:avLst/>
          </a:prstGeom>
          <a:ln cap="flat" cmpd="sng" w="9525">
            <a:solidFill>
              <a:srgbClr val="BF9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4800"/>
              <a:t>Academics/</a:t>
            </a:r>
            <a:endParaRPr sz="4800"/>
          </a:p>
          <a:p>
            <a:pPr indent="0" lvl="0" marL="0" rtl="0" algn="ctr">
              <a:spcBef>
                <a:spcPts val="0"/>
              </a:spcBef>
              <a:spcAft>
                <a:spcPts val="0"/>
              </a:spcAft>
              <a:buNone/>
            </a:pPr>
            <a:r>
              <a:rPr lang="en" sz="4800"/>
              <a:t>Eligibility</a:t>
            </a:r>
            <a:endParaRPr sz="4800"/>
          </a:p>
        </p:txBody>
      </p:sp>
      <p:sp>
        <p:nvSpPr>
          <p:cNvPr id="98" name="Google Shape;98;p18"/>
          <p:cNvSpPr txBox="1"/>
          <p:nvPr>
            <p:ph idx="1" type="body"/>
          </p:nvPr>
        </p:nvSpPr>
        <p:spPr>
          <a:xfrm>
            <a:off x="4644675" y="500925"/>
            <a:ext cx="4166400" cy="4508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b="1" lang="en" sz="1600"/>
              <a:t>Idaho High School Activities Association </a:t>
            </a:r>
            <a:endParaRPr b="1" sz="1600"/>
          </a:p>
          <a:p>
            <a:pPr indent="-317500" lvl="1" marL="914400" rtl="0" algn="l">
              <a:spcBef>
                <a:spcPts val="0"/>
              </a:spcBef>
              <a:spcAft>
                <a:spcPts val="0"/>
              </a:spcAft>
              <a:buSzPts val="1400"/>
              <a:buChar char="○"/>
            </a:pPr>
            <a:r>
              <a:rPr b="1" lang="en" sz="1400"/>
              <a:t>Players pass five/six classes from previous semester</a:t>
            </a:r>
            <a:endParaRPr b="1" sz="1400"/>
          </a:p>
          <a:p>
            <a:pPr indent="-330200" lvl="0" marL="457200" rtl="0" algn="l">
              <a:spcBef>
                <a:spcPts val="0"/>
              </a:spcBef>
              <a:spcAft>
                <a:spcPts val="0"/>
              </a:spcAft>
              <a:buSzPts val="1600"/>
              <a:buChar char="●"/>
            </a:pPr>
            <a:r>
              <a:rPr b="1" lang="en" sz="1600"/>
              <a:t>Timberlake High School</a:t>
            </a:r>
            <a:endParaRPr b="1" sz="1600"/>
          </a:p>
          <a:p>
            <a:pPr indent="-317500" lvl="1" marL="914400" rtl="0" algn="l">
              <a:spcBef>
                <a:spcPts val="0"/>
              </a:spcBef>
              <a:spcAft>
                <a:spcPts val="0"/>
              </a:spcAft>
              <a:buSzPts val="1400"/>
              <a:buChar char="○"/>
            </a:pPr>
            <a:r>
              <a:rPr b="1" lang="en" sz="1400"/>
              <a:t>Players must be passing all classes!</a:t>
            </a:r>
            <a:endParaRPr b="1" sz="1400"/>
          </a:p>
          <a:p>
            <a:pPr indent="-317500" lvl="1" marL="914400" rtl="0" algn="l">
              <a:spcBef>
                <a:spcPts val="0"/>
              </a:spcBef>
              <a:spcAft>
                <a:spcPts val="0"/>
              </a:spcAft>
              <a:buSzPts val="1400"/>
              <a:buChar char="○"/>
            </a:pPr>
            <a:r>
              <a:rPr b="1" lang="en" sz="1400"/>
              <a:t>Weekly grade monitoring- Mondays </a:t>
            </a:r>
            <a:endParaRPr b="1" sz="1400"/>
          </a:p>
          <a:p>
            <a:pPr indent="-317500" lvl="1" marL="914400" rtl="0" algn="l">
              <a:lnSpc>
                <a:spcPct val="100000"/>
              </a:lnSpc>
              <a:spcBef>
                <a:spcPts val="0"/>
              </a:spcBef>
              <a:spcAft>
                <a:spcPts val="0"/>
              </a:spcAft>
              <a:buSzPts val="1400"/>
              <a:buChar char="○"/>
            </a:pPr>
            <a:r>
              <a:rPr b="1" lang="en" sz="1600">
                <a:solidFill>
                  <a:srgbClr val="000000"/>
                </a:solidFill>
                <a:highlight>
                  <a:srgbClr val="FFFFFF"/>
                </a:highlight>
              </a:rPr>
              <a:t> </a:t>
            </a:r>
            <a:r>
              <a:rPr lang="en" sz="1000">
                <a:solidFill>
                  <a:srgbClr val="000000"/>
                </a:solidFill>
                <a:highlight>
                  <a:srgbClr val="FFFFFF"/>
                </a:highlight>
              </a:rPr>
              <a:t>If a student has an F in any class, the student will still be able to practice.</a:t>
            </a:r>
            <a:endParaRPr sz="1000">
              <a:solidFill>
                <a:srgbClr val="000000"/>
              </a:solidFill>
              <a:highlight>
                <a:srgbClr val="FFFFFF"/>
              </a:highlight>
            </a:endParaRPr>
          </a:p>
          <a:p>
            <a:pPr indent="-317500" lvl="1" marL="914400" rtl="0" algn="l">
              <a:lnSpc>
                <a:spcPct val="100000"/>
              </a:lnSpc>
              <a:spcBef>
                <a:spcPts val="0"/>
              </a:spcBef>
              <a:spcAft>
                <a:spcPts val="0"/>
              </a:spcAft>
              <a:buSzPts val="1400"/>
              <a:buChar char="○"/>
            </a:pPr>
            <a:r>
              <a:rPr lang="en" sz="1000">
                <a:solidFill>
                  <a:srgbClr val="000000"/>
                </a:solidFill>
                <a:highlight>
                  <a:srgbClr val="FFFFFF"/>
                </a:highlight>
              </a:rPr>
              <a:t>If the student still has an F, the student will be ineligible to participate in the chosen activity. </a:t>
            </a:r>
            <a:endParaRPr sz="1000">
              <a:solidFill>
                <a:srgbClr val="000000"/>
              </a:solidFill>
              <a:highlight>
                <a:srgbClr val="FFFFFF"/>
              </a:highlight>
            </a:endParaRPr>
          </a:p>
          <a:p>
            <a:pPr indent="-317500" lvl="1" marL="914400" rtl="0" algn="l">
              <a:lnSpc>
                <a:spcPct val="100000"/>
              </a:lnSpc>
              <a:spcBef>
                <a:spcPts val="0"/>
              </a:spcBef>
              <a:spcAft>
                <a:spcPts val="0"/>
              </a:spcAft>
              <a:buSzPts val="1400"/>
              <a:buChar char="○"/>
            </a:pPr>
            <a:r>
              <a:rPr lang="en" sz="500">
                <a:solidFill>
                  <a:srgbClr val="000000"/>
                </a:solidFill>
                <a:highlight>
                  <a:srgbClr val="FFFFFF"/>
                </a:highlight>
              </a:rPr>
              <a:t> </a:t>
            </a:r>
            <a:r>
              <a:rPr lang="en" sz="1000">
                <a:solidFill>
                  <a:srgbClr val="000000"/>
                </a:solidFill>
              </a:rPr>
              <a:t>Students will not be released from class to attend an activity (including district or state tournaments) if they are failing or in danger of failing the class</a:t>
            </a:r>
            <a:endParaRPr sz="1000">
              <a:solidFill>
                <a:srgbClr val="000000"/>
              </a:solidFill>
            </a:endParaRPr>
          </a:p>
          <a:p>
            <a:pPr indent="0" lvl="0" marL="914400" rtl="0" algn="l">
              <a:lnSpc>
                <a:spcPct val="100000"/>
              </a:lnSpc>
              <a:spcBef>
                <a:spcPts val="0"/>
              </a:spcBef>
              <a:spcAft>
                <a:spcPts val="0"/>
              </a:spcAft>
              <a:buNone/>
            </a:pPr>
            <a:r>
              <a:t/>
            </a:r>
            <a:endParaRPr b="1" sz="1400"/>
          </a:p>
          <a:p>
            <a:pPr indent="-330200" lvl="0" marL="457200" rtl="0" algn="l">
              <a:spcBef>
                <a:spcPts val="0"/>
              </a:spcBef>
              <a:spcAft>
                <a:spcPts val="0"/>
              </a:spcAft>
              <a:buSzPts val="1600"/>
              <a:buChar char="●"/>
            </a:pPr>
            <a:r>
              <a:rPr b="1" lang="en" sz="1400"/>
              <a:t>Goal: Academic State Champions!</a:t>
            </a:r>
            <a:endParaRPr b="1" sz="1400"/>
          </a:p>
          <a:p>
            <a:pPr indent="0" lvl="0" marL="0" rtl="0" algn="ctr">
              <a:spcBef>
                <a:spcPts val="1600"/>
              </a:spcBef>
              <a:spcAft>
                <a:spcPts val="0"/>
              </a:spcAft>
              <a:buNone/>
            </a:pPr>
            <a:r>
              <a:rPr b="1" lang="en" sz="2000">
                <a:latin typeface="Pacifico"/>
                <a:ea typeface="Pacifico"/>
                <a:cs typeface="Pacifico"/>
                <a:sym typeface="Pacifico"/>
              </a:rPr>
              <a:t>The Reason we are here!</a:t>
            </a:r>
            <a:endParaRPr b="1" sz="2000">
              <a:latin typeface="Pacifico"/>
              <a:ea typeface="Pacifico"/>
              <a:cs typeface="Pacifico"/>
              <a:sym typeface="Pacifico"/>
            </a:endParaRPr>
          </a:p>
          <a:p>
            <a:pPr indent="0" lvl="0" marL="0" rtl="0" algn="l">
              <a:spcBef>
                <a:spcPts val="1600"/>
              </a:spcBef>
              <a:spcAft>
                <a:spcPts val="1600"/>
              </a:spcAft>
              <a:buNone/>
            </a:pPr>
            <a:r>
              <a:t/>
            </a:r>
            <a:endParaRPr/>
          </a:p>
        </p:txBody>
      </p:sp>
      <p:pic>
        <p:nvPicPr>
          <p:cNvPr id="99" name="Google Shape;99;p18"/>
          <p:cNvPicPr preferRelativeResize="0"/>
          <p:nvPr/>
        </p:nvPicPr>
        <p:blipFill>
          <a:blip r:embed="rId3">
            <a:alphaModFix/>
          </a:blip>
          <a:stretch>
            <a:fillRect/>
          </a:stretch>
        </p:blipFill>
        <p:spPr>
          <a:xfrm>
            <a:off x="3110775" y="3778688"/>
            <a:ext cx="1093650" cy="1262775"/>
          </a:xfrm>
          <a:prstGeom prst="rect">
            <a:avLst/>
          </a:prstGeom>
          <a:noFill/>
          <a:ln cap="flat" cmpd="sng" w="19050">
            <a:solidFill>
              <a:srgbClr val="BF9000"/>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Enrollment - </a:t>
            </a:r>
            <a:endParaRPr/>
          </a:p>
        </p:txBody>
      </p:sp>
      <p:sp>
        <p:nvSpPr>
          <p:cNvPr id="105" name="Google Shape;105;p19"/>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457200" lvl="0" marL="914400" rtl="0" algn="l">
              <a:lnSpc>
                <a:spcPct val="100000"/>
              </a:lnSpc>
              <a:spcBef>
                <a:spcPts val="0"/>
              </a:spcBef>
              <a:spcAft>
                <a:spcPts val="0"/>
              </a:spcAft>
              <a:buNone/>
            </a:pPr>
            <a:r>
              <a:rPr lang="en"/>
              <a:t>Enrollment</a:t>
            </a:r>
            <a:endParaRPr/>
          </a:p>
          <a:p>
            <a:pPr indent="-311150" lvl="0" marL="457200" rtl="0" algn="l">
              <a:lnSpc>
                <a:spcPct val="100000"/>
              </a:lnSpc>
              <a:spcBef>
                <a:spcPts val="1600"/>
              </a:spcBef>
              <a:spcAft>
                <a:spcPts val="0"/>
              </a:spcAft>
              <a:buSzPts val="1300"/>
              <a:buFont typeface="Happy Monkey"/>
              <a:buChar char="●"/>
            </a:pPr>
            <a:r>
              <a:rPr lang="en">
                <a:latin typeface="Happy Monkey"/>
                <a:ea typeface="Happy Monkey"/>
                <a:cs typeface="Happy Monkey"/>
                <a:sym typeface="Happy Monkey"/>
              </a:rPr>
              <a:t>Timberlake S</a:t>
            </a:r>
            <a:r>
              <a:rPr lang="en">
                <a:latin typeface="Happy Monkey"/>
                <a:ea typeface="Happy Monkey"/>
                <a:cs typeface="Happy Monkey"/>
                <a:sym typeface="Happy Monkey"/>
              </a:rPr>
              <a:t>tudent athletes must be enrolled in our school. </a:t>
            </a:r>
            <a:endParaRPr>
              <a:latin typeface="Happy Monkey"/>
              <a:ea typeface="Happy Monkey"/>
              <a:cs typeface="Happy Monkey"/>
              <a:sym typeface="Happy Monkey"/>
            </a:endParaRPr>
          </a:p>
          <a:p>
            <a:pPr indent="-311150" lvl="0" marL="457200" rtl="0" algn="l">
              <a:lnSpc>
                <a:spcPct val="100000"/>
              </a:lnSpc>
              <a:spcBef>
                <a:spcPts val="0"/>
              </a:spcBef>
              <a:spcAft>
                <a:spcPts val="0"/>
              </a:spcAft>
              <a:buSzPts val="1300"/>
              <a:buFont typeface="Happy Monkey"/>
              <a:buChar char="●"/>
            </a:pPr>
            <a:r>
              <a:rPr lang="en">
                <a:latin typeface="Happy Monkey"/>
                <a:ea typeface="Happy Monkey"/>
                <a:cs typeface="Happy Monkey"/>
                <a:sym typeface="Happy Monkey"/>
              </a:rPr>
              <a:t>Homeschool</a:t>
            </a:r>
            <a:r>
              <a:rPr lang="en">
                <a:latin typeface="Happy Monkey"/>
                <a:ea typeface="Happy Monkey"/>
                <a:cs typeface="Happy Monkey"/>
                <a:sym typeface="Happy Monkey"/>
              </a:rPr>
              <a:t> is dual enrolled. </a:t>
            </a:r>
            <a:endParaRPr>
              <a:latin typeface="Happy Monkey"/>
              <a:ea typeface="Happy Monkey"/>
              <a:cs typeface="Happy Monkey"/>
              <a:sym typeface="Happy Monkey"/>
            </a:endParaRPr>
          </a:p>
          <a:p>
            <a:pPr indent="0" lvl="0" marL="457200" rtl="0" algn="l">
              <a:lnSpc>
                <a:spcPct val="100000"/>
              </a:lnSpc>
              <a:spcBef>
                <a:spcPts val="1600"/>
              </a:spcBef>
              <a:spcAft>
                <a:spcPts val="0"/>
              </a:spcAft>
              <a:buNone/>
            </a:pPr>
            <a:r>
              <a:t/>
            </a:r>
            <a:endParaRPr>
              <a:latin typeface="Happy Monkey"/>
              <a:ea typeface="Happy Monkey"/>
              <a:cs typeface="Happy Monkey"/>
              <a:sym typeface="Happy Monkey"/>
            </a:endParaRPr>
          </a:p>
          <a:p>
            <a:pPr indent="-311150" lvl="0" marL="457200" rtl="0" algn="l">
              <a:lnSpc>
                <a:spcPct val="100000"/>
              </a:lnSpc>
              <a:spcBef>
                <a:spcPts val="1600"/>
              </a:spcBef>
              <a:spcAft>
                <a:spcPts val="0"/>
              </a:spcAft>
              <a:buSzPts val="1300"/>
              <a:buFont typeface="Happy Monkey"/>
              <a:buChar char="●"/>
            </a:pPr>
            <a:r>
              <a:rPr lang="en">
                <a:latin typeface="Happy Monkey"/>
                <a:ea typeface="Happy Monkey"/>
                <a:cs typeface="Happy Monkey"/>
                <a:sym typeface="Happy Monkey"/>
              </a:rPr>
              <a:t>If your student is new to our school district, we </a:t>
            </a:r>
            <a:r>
              <a:rPr b="1" lang="en">
                <a:latin typeface="Happy Monkey"/>
                <a:ea typeface="Happy Monkey"/>
                <a:cs typeface="Happy Monkey"/>
                <a:sym typeface="Happy Monkey"/>
              </a:rPr>
              <a:t>HAVE</a:t>
            </a:r>
            <a:r>
              <a:rPr lang="en">
                <a:latin typeface="Happy Monkey"/>
                <a:ea typeface="Happy Monkey"/>
                <a:cs typeface="Happy Monkey"/>
                <a:sym typeface="Happy Monkey"/>
              </a:rPr>
              <a:t> to have paperwork on them in order for them to participate in our sports. </a:t>
            </a:r>
            <a:endParaRPr>
              <a:latin typeface="Happy Monkey"/>
              <a:ea typeface="Happy Monkey"/>
              <a:cs typeface="Happy Monkey"/>
              <a:sym typeface="Happy Monkey"/>
            </a:endParaRPr>
          </a:p>
          <a:p>
            <a:pPr indent="0" lvl="0" marL="0" rtl="0" algn="l">
              <a:spcBef>
                <a:spcPts val="1600"/>
              </a:spcBef>
              <a:spcAft>
                <a:spcPts val="1600"/>
              </a:spcAft>
              <a:buNone/>
            </a:pPr>
            <a:r>
              <a:rPr lang="en">
                <a:latin typeface="Happy Monkey"/>
                <a:ea typeface="Happy Monkey"/>
                <a:cs typeface="Happy Monkey"/>
                <a:sym typeface="Happy Monkey"/>
              </a:rPr>
              <a:t>			</a:t>
            </a:r>
            <a:endParaRPr>
              <a:latin typeface="Happy Monkey"/>
              <a:ea typeface="Happy Monkey"/>
              <a:cs typeface="Happy Monkey"/>
              <a:sym typeface="Happy Monke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Eligibility- All must be complete before </a:t>
            </a:r>
            <a:r>
              <a:rPr lang="en" u="sng"/>
              <a:t>First </a:t>
            </a:r>
            <a:r>
              <a:rPr lang="en"/>
              <a:t>practice/ Tryouts. </a:t>
            </a:r>
            <a:endParaRPr/>
          </a:p>
        </p:txBody>
      </p:sp>
      <p:sp>
        <p:nvSpPr>
          <p:cNvPr id="111" name="Google Shape;111;p20"/>
          <p:cNvSpPr txBox="1"/>
          <p:nvPr>
            <p:ph idx="1" type="body"/>
          </p:nvPr>
        </p:nvSpPr>
        <p:spPr>
          <a:xfrm>
            <a:off x="4295625" y="500925"/>
            <a:ext cx="4515600" cy="4080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9TH AND 11TH GRADE- NEW PHYSICAL AND IMPACT TEST</a:t>
            </a:r>
            <a:endParaRPr/>
          </a:p>
          <a:p>
            <a:pPr indent="-311150" lvl="0" marL="457200" rtl="0" algn="l">
              <a:spcBef>
                <a:spcPts val="0"/>
              </a:spcBef>
              <a:spcAft>
                <a:spcPts val="0"/>
              </a:spcAft>
              <a:buSzPts val="1300"/>
              <a:buChar char="❏"/>
            </a:pPr>
            <a:r>
              <a:rPr lang="en"/>
              <a:t>All Athletes are required to purchase  ASB $40</a:t>
            </a:r>
            <a:endParaRPr/>
          </a:p>
          <a:p>
            <a:pPr indent="-311150" lvl="0" marL="457200" rtl="0" algn="l">
              <a:spcBef>
                <a:spcPts val="0"/>
              </a:spcBef>
              <a:spcAft>
                <a:spcPts val="0"/>
              </a:spcAft>
              <a:buSzPts val="1300"/>
              <a:buChar char="❏"/>
            </a:pPr>
            <a:r>
              <a:rPr lang="en"/>
              <a:t>Go to</a:t>
            </a:r>
            <a:r>
              <a:rPr lang="en" u="sng">
                <a:solidFill>
                  <a:schemeClr val="hlink"/>
                </a:solidFill>
                <a:hlinkClick r:id="rId3"/>
              </a:rPr>
              <a:t> Timberlake Athletics</a:t>
            </a:r>
            <a:r>
              <a:rPr lang="en"/>
              <a:t> and click on ONLINE REGISTRATION</a:t>
            </a:r>
            <a:endParaRPr/>
          </a:p>
          <a:p>
            <a:pPr indent="-311150" lvl="0" marL="457200" rtl="0" algn="l">
              <a:spcBef>
                <a:spcPts val="0"/>
              </a:spcBef>
              <a:spcAft>
                <a:spcPts val="0"/>
              </a:spcAft>
              <a:buSzPts val="1300"/>
              <a:buChar char="❏"/>
            </a:pPr>
            <a:r>
              <a:rPr lang="en" u="sng">
                <a:solidFill>
                  <a:schemeClr val="hlink"/>
                </a:solidFill>
                <a:hlinkClick r:id="rId4"/>
              </a:rPr>
              <a:t>+ Sign up</a:t>
            </a:r>
            <a:endParaRPr/>
          </a:p>
          <a:p>
            <a:pPr indent="-311150" lvl="0" marL="457200" rtl="0" algn="l">
              <a:spcBef>
                <a:spcPts val="0"/>
              </a:spcBef>
              <a:spcAft>
                <a:spcPts val="0"/>
              </a:spcAft>
              <a:buSzPts val="1300"/>
              <a:buChar char="❏"/>
            </a:pPr>
            <a:r>
              <a:rPr lang="en"/>
              <a:t>Login in as</a:t>
            </a:r>
            <a:r>
              <a:rPr lang="en" u="sng">
                <a:solidFill>
                  <a:schemeClr val="hlink"/>
                </a:solidFill>
                <a:hlinkClick r:id="rId5"/>
              </a:rPr>
              <a:t> parent or student</a:t>
            </a:r>
            <a:r>
              <a:rPr lang="en"/>
              <a:t> and fill out the information -</a:t>
            </a:r>
            <a:endParaRPr/>
          </a:p>
          <a:p>
            <a:pPr indent="-311150" lvl="0" marL="457200" rtl="0" algn="l">
              <a:spcBef>
                <a:spcPts val="0"/>
              </a:spcBef>
              <a:spcAft>
                <a:spcPts val="0"/>
              </a:spcAft>
              <a:buSzPts val="1300"/>
              <a:buChar char="❏"/>
            </a:pPr>
            <a:r>
              <a:rPr lang="en"/>
              <a:t>Link accounts and other must fill out all </a:t>
            </a:r>
            <a:endParaRPr/>
          </a:p>
          <a:p>
            <a:pPr indent="-311150" lvl="0" marL="457200" rtl="0" algn="l">
              <a:spcBef>
                <a:spcPts val="0"/>
              </a:spcBef>
              <a:spcAft>
                <a:spcPts val="0"/>
              </a:spcAft>
              <a:buSzPts val="1300"/>
              <a:buChar char="❏"/>
            </a:pPr>
            <a:r>
              <a:rPr lang="en"/>
              <a:t>BOTH PARENT AND STUDENT MUST SIGN UP AND SIGN ALL FORMS </a:t>
            </a:r>
            <a:endParaRPr/>
          </a:p>
          <a:p>
            <a:pPr indent="-311150" lvl="0" marL="457200" rtl="0" algn="l">
              <a:spcBef>
                <a:spcPts val="0"/>
              </a:spcBef>
              <a:spcAft>
                <a:spcPts val="0"/>
              </a:spcAft>
              <a:buSzPts val="1300"/>
              <a:buChar char="❏"/>
            </a:pPr>
            <a:r>
              <a:rPr lang="en"/>
              <a:t>All forms must be completed/ uploaded with a green</a:t>
            </a:r>
            <a:r>
              <a:rPr lang="en">
                <a:solidFill>
                  <a:srgbClr val="93C47D"/>
                </a:solidFill>
              </a:rPr>
              <a:t> </a:t>
            </a:r>
            <a:r>
              <a:rPr lang="en">
                <a:solidFill>
                  <a:srgbClr val="6AA84F"/>
                </a:solidFill>
              </a:rPr>
              <a:t>complete</a:t>
            </a:r>
            <a:r>
              <a:rPr lang="en"/>
              <a:t> in order to go to 1st practice </a:t>
            </a:r>
            <a:endParaRPr/>
          </a:p>
          <a:p>
            <a:pPr indent="0" lvl="0" marL="914400" rtl="0" algn="l">
              <a:spcBef>
                <a:spcPts val="1600"/>
              </a:spcBef>
              <a:spcAft>
                <a:spcPts val="1600"/>
              </a:spcAft>
              <a:buNone/>
            </a:pPr>
            <a:r>
              <a:t/>
            </a:r>
            <a:endParaRPr/>
          </a:p>
        </p:txBody>
      </p:sp>
      <p:pic>
        <p:nvPicPr>
          <p:cNvPr id="112" name="Google Shape;112;p20"/>
          <p:cNvPicPr preferRelativeResize="0"/>
          <p:nvPr/>
        </p:nvPicPr>
        <p:blipFill>
          <a:blip r:embed="rId6">
            <a:alphaModFix/>
          </a:blip>
          <a:stretch>
            <a:fillRect/>
          </a:stretch>
        </p:blipFill>
        <p:spPr>
          <a:xfrm>
            <a:off x="4366950" y="3585150"/>
            <a:ext cx="4777051" cy="1518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Attendance</a:t>
            </a:r>
            <a:endParaRPr/>
          </a:p>
        </p:txBody>
      </p:sp>
      <p:sp>
        <p:nvSpPr>
          <p:cNvPr id="118" name="Google Shape;118;p21"/>
          <p:cNvSpPr txBox="1"/>
          <p:nvPr>
            <p:ph idx="1" type="body"/>
          </p:nvPr>
        </p:nvSpPr>
        <p:spPr>
          <a:xfrm>
            <a:off x="4644675" y="500925"/>
            <a:ext cx="4303200" cy="471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Happy Monkey"/>
                <a:ea typeface="Happy Monkey"/>
                <a:cs typeface="Happy Monkey"/>
                <a:sym typeface="Happy Monkey"/>
              </a:rPr>
              <a:t>Attendance</a:t>
            </a:r>
            <a:endParaRPr>
              <a:latin typeface="Happy Monkey"/>
              <a:ea typeface="Happy Monkey"/>
              <a:cs typeface="Happy Monkey"/>
              <a:sym typeface="Happy Monkey"/>
            </a:endParaRPr>
          </a:p>
          <a:p>
            <a:pPr indent="-304800" lvl="0" marL="457200" rtl="0" algn="l">
              <a:spcBef>
                <a:spcPts val="1600"/>
              </a:spcBef>
              <a:spcAft>
                <a:spcPts val="0"/>
              </a:spcAft>
              <a:buClr>
                <a:schemeClr val="dk1"/>
              </a:buClr>
              <a:buSzPts val="1200"/>
              <a:buFont typeface="Happy Monkey"/>
              <a:buChar char="●"/>
            </a:pPr>
            <a:r>
              <a:rPr lang="en" sz="1200">
                <a:solidFill>
                  <a:schemeClr val="dk1"/>
                </a:solidFill>
                <a:latin typeface="Happy Monkey"/>
                <a:ea typeface="Happy Monkey"/>
                <a:cs typeface="Happy Monkey"/>
                <a:sym typeface="Happy Monkey"/>
              </a:rPr>
              <a:t>Student athletes must have 10 days of practice prior to the first contest. (IHSAA Policy) </a:t>
            </a:r>
            <a:endParaRPr sz="1200">
              <a:solidFill>
                <a:schemeClr val="dk1"/>
              </a:solidFill>
              <a:latin typeface="Happy Monkey"/>
              <a:ea typeface="Happy Monkey"/>
              <a:cs typeface="Happy Monkey"/>
              <a:sym typeface="Happy Monkey"/>
            </a:endParaRPr>
          </a:p>
          <a:p>
            <a:pPr indent="0" lvl="0" marL="457200" rtl="0" algn="l">
              <a:spcBef>
                <a:spcPts val="1600"/>
              </a:spcBef>
              <a:spcAft>
                <a:spcPts val="0"/>
              </a:spcAft>
              <a:buNone/>
            </a:pPr>
            <a:r>
              <a:t/>
            </a:r>
            <a:endParaRPr sz="1200">
              <a:solidFill>
                <a:schemeClr val="dk1"/>
              </a:solidFill>
              <a:latin typeface="Happy Monkey"/>
              <a:ea typeface="Happy Monkey"/>
              <a:cs typeface="Happy Monkey"/>
              <a:sym typeface="Happy Monkey"/>
            </a:endParaRPr>
          </a:p>
          <a:p>
            <a:pPr indent="-304800" lvl="0" marL="457200" rtl="0" algn="l">
              <a:spcBef>
                <a:spcPts val="1600"/>
              </a:spcBef>
              <a:spcAft>
                <a:spcPts val="0"/>
              </a:spcAft>
              <a:buClr>
                <a:schemeClr val="dk1"/>
              </a:buClr>
              <a:buSzPts val="1200"/>
              <a:buFont typeface="Happy Monkey"/>
              <a:buChar char="●"/>
            </a:pPr>
            <a:r>
              <a:rPr lang="en" sz="1200">
                <a:solidFill>
                  <a:schemeClr val="dk1"/>
                </a:solidFill>
                <a:latin typeface="Happy Monkey"/>
                <a:ea typeface="Happy Monkey"/>
                <a:cs typeface="Happy Monkey"/>
                <a:sym typeface="Happy Monkey"/>
              </a:rPr>
              <a:t>Student Athletes must attend school the entire day before practicing or competing inter-scholastically unless special permission for an absence has been granted </a:t>
            </a:r>
            <a:r>
              <a:rPr b="1" lang="en" sz="1200" u="sng">
                <a:solidFill>
                  <a:schemeClr val="dk1"/>
                </a:solidFill>
                <a:latin typeface="Happy Monkey"/>
                <a:ea typeface="Happy Monkey"/>
                <a:cs typeface="Happy Monkey"/>
                <a:sym typeface="Happy Monkey"/>
              </a:rPr>
              <a:t>in advance </a:t>
            </a:r>
            <a:r>
              <a:rPr lang="en" sz="1200">
                <a:solidFill>
                  <a:schemeClr val="dk1"/>
                </a:solidFill>
                <a:latin typeface="Happy Monkey"/>
                <a:ea typeface="Happy Monkey"/>
                <a:cs typeface="Happy Monkey"/>
                <a:sym typeface="Happy Monkey"/>
              </a:rPr>
              <a:t>by the athletic director.  (District Policy 3380) </a:t>
            </a:r>
            <a:endParaRPr sz="1200">
              <a:solidFill>
                <a:schemeClr val="dk1"/>
              </a:solidFill>
              <a:latin typeface="Happy Monkey"/>
              <a:ea typeface="Happy Monkey"/>
              <a:cs typeface="Happy Monkey"/>
              <a:sym typeface="Happy Monkey"/>
            </a:endParaRPr>
          </a:p>
          <a:p>
            <a:pPr indent="0" lvl="0" marL="0" rtl="0" algn="l">
              <a:spcBef>
                <a:spcPts val="1600"/>
              </a:spcBef>
              <a:spcAft>
                <a:spcPts val="0"/>
              </a:spcAft>
              <a:buNone/>
            </a:pPr>
            <a:r>
              <a:t/>
            </a:r>
            <a:endParaRPr sz="1200">
              <a:solidFill>
                <a:schemeClr val="dk1"/>
              </a:solidFill>
              <a:latin typeface="Happy Monkey"/>
              <a:ea typeface="Happy Monkey"/>
              <a:cs typeface="Happy Monkey"/>
              <a:sym typeface="Happy Monkey"/>
            </a:endParaRPr>
          </a:p>
          <a:p>
            <a:pPr indent="-304800" lvl="0" marL="457200" rtl="0" algn="l">
              <a:spcBef>
                <a:spcPts val="1600"/>
              </a:spcBef>
              <a:spcAft>
                <a:spcPts val="0"/>
              </a:spcAft>
              <a:buClr>
                <a:schemeClr val="dk1"/>
              </a:buClr>
              <a:buSzPts val="1200"/>
              <a:buFont typeface="Happy Monkey"/>
              <a:buChar char="●"/>
            </a:pPr>
            <a:r>
              <a:rPr lang="en" sz="1200">
                <a:solidFill>
                  <a:schemeClr val="dk1"/>
                </a:solidFill>
                <a:latin typeface="Happy Monkey"/>
                <a:ea typeface="Happy Monkey"/>
                <a:cs typeface="Happy Monkey"/>
                <a:sym typeface="Happy Monkey"/>
              </a:rPr>
              <a:t> An exception would be made if the Parent emailed the athletic director prior to the approved medical appointment; in which case, the student must present to the activities director a signed statement from the doctor. This pertains to practice sessions and contests (District Policy 3380).</a:t>
            </a:r>
            <a:endParaRPr sz="1200">
              <a:solidFill>
                <a:schemeClr val="dk1"/>
              </a:solidFill>
              <a:latin typeface="Happy Monkey"/>
              <a:ea typeface="Happy Monkey"/>
              <a:cs typeface="Happy Monkey"/>
              <a:sym typeface="Happy Monkey"/>
            </a:endParaRPr>
          </a:p>
          <a:p>
            <a:pPr indent="0" lvl="0" marL="0" rtl="0" algn="l">
              <a:spcBef>
                <a:spcPts val="1600"/>
              </a:spcBef>
              <a:spcAft>
                <a:spcPts val="0"/>
              </a:spcAft>
              <a:buNone/>
            </a:pPr>
            <a:r>
              <a:t/>
            </a:r>
            <a:endParaRPr>
              <a:latin typeface="Happy Monkey"/>
              <a:ea typeface="Happy Monkey"/>
              <a:cs typeface="Happy Monkey"/>
              <a:sym typeface="Happy Monkey"/>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